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drawings/drawing1.xml" ContentType="application/vnd.openxmlformats-officedocument.drawingml.chartshapes+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4" r:id="rId5"/>
    <p:sldId id="286" r:id="rId6"/>
    <p:sldId id="287" r:id="rId7"/>
    <p:sldId id="285" r:id="rId8"/>
    <p:sldId id="261" r:id="rId9"/>
    <p:sldId id="262" r:id="rId10"/>
    <p:sldId id="288" r:id="rId11"/>
    <p:sldId id="297" r:id="rId12"/>
    <p:sldId id="290" r:id="rId13"/>
    <p:sldId id="294" r:id="rId14"/>
    <p:sldId id="298" r:id="rId15"/>
    <p:sldId id="29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ection" id="{FE85294D-E56E-4F07-AAE0-B476778E3581}">
          <p14:sldIdLst>
            <p14:sldId id="284"/>
            <p14:sldId id="286"/>
            <p14:sldId id="287"/>
            <p14:sldId id="285"/>
          </p14:sldIdLst>
        </p14:section>
        <p14:section name="Analysis Section" id="{AAA0BD03-341D-4DCC-A800-7D89DBEA6B13}">
          <p14:sldIdLst>
            <p14:sldId id="261"/>
            <p14:sldId id="262"/>
            <p14:sldId id="288"/>
            <p14:sldId id="297"/>
            <p14:sldId id="290"/>
            <p14:sldId id="294"/>
            <p14:sldId id="298"/>
            <p14:sldId id="295"/>
          </p14:sldIdLst>
        </p14:section>
      </p14:sectionLst>
    </p:ex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a:srgbClr val="E9C46A"/>
    <a:srgbClr val="97EFD3"/>
    <a:srgbClr val="F15574"/>
    <a:srgbClr val="F4EBE8"/>
    <a:srgbClr val="ECC4BF"/>
    <a:srgbClr val="C9AB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899" autoAdjust="0"/>
  </p:normalViewPr>
  <p:slideViewPr>
    <p:cSldViewPr snapToGrid="0" snapToObjects="1" showGuides="1">
      <p:cViewPr>
        <p:scale>
          <a:sx n="66" d="100"/>
          <a:sy n="66" d="100"/>
        </p:scale>
        <p:origin x="595" y="619"/>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AKASH%20RAJ%20NIGAM\Desktop\Excel%20Projects\Pizza%20Place%20Sales\Pizza%20Place%20Sales%20Analysis.xlsm" TargetMode="External"/></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AKASH%20RAJ%20NIGAM\Desktop\Excel%20Projects\Pizza%20Place%20Sales\Pizza%20Place%20Sales%20Analysis.xlsm"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C:\Users\AKASH%20RAJ%20NIGAM\Desktop\Excel%20Projects\Pizza%20Place%20Sales\Pizza%20Place%20Sales%20Analysis.xlsm" TargetMode="External"/><Relationship Id="rId2" Type="http://schemas.microsoft.com/office/2011/relationships/chartColorStyle" Target="colors1.xml"/><Relationship Id="rId1" Type="http://schemas.microsoft.com/office/2011/relationships/chartStyle" Target="style1.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KASH%20RAJ%20NIGAM\Desktop\Excel%20Projects\Pizza%20Place%20Sales\Pizza%20Place%20Sales%20Analysis.xlsm" TargetMode="External"/><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KASH%20RAJ%20NIGAM\Desktop\Excel%20Projects\Pizza%20Place%20Sales\Pizza%20Place%20Sales%20Analysis.xlsm"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Place Sales Analysis.xlsm]Pivot_Sheet!PivotTable3</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baseline="0">
                <a:solidFill>
                  <a:schemeClr val="tx1"/>
                </a:solidFill>
              </a:rPr>
              <a:t>Orders Per Hour</a:t>
            </a:r>
            <a:endParaRPr lang="en-US" b="1">
              <a:solidFill>
                <a:schemeClr val="tx1"/>
              </a:solidFill>
            </a:endParaRPr>
          </a:p>
        </c:rich>
      </c:tx>
      <c:layout>
        <c:manualLayout>
          <c:xMode val="edge"/>
          <c:yMode val="edge"/>
          <c:x val="0.37453355015405682"/>
          <c:y val="2.0503867937560434E-2"/>
        </c:manualLayout>
      </c:layout>
      <c:overlay val="0"/>
      <c:spPr>
        <a:noFill/>
        <a:ln>
          <a:noFill/>
        </a:ln>
        <a:effectLst/>
      </c:spPr>
    </c:title>
    <c:autoTitleDeleted val="0"/>
    <c:pivotFmts>
      <c:pivotFmt>
        <c:idx val="0"/>
        <c:spPr>
          <a:solidFill>
            <a:schemeClr val="accent1"/>
          </a:solidFill>
          <a:ln>
            <a:noFill/>
          </a:ln>
          <a:effectLst/>
          <a:sp3d/>
        </c:spPr>
        <c:marker>
          <c:symbol val="none"/>
        </c:marker>
        <c:dLbl>
          <c:idx val="0"/>
          <c:delete val="1"/>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delete val="1"/>
          <c:extLst>
            <c:ext xmlns:c15="http://schemas.microsoft.com/office/drawing/2012/chart" uri="{CE6537A1-D6FC-4f65-9D91-7224C49458BB}"/>
          </c:extLst>
        </c:dLbl>
      </c:pivotFmt>
      <c:pivotFmt>
        <c:idx val="2"/>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3"/>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4"/>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5"/>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
        <c:idx val="6"/>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
        <c:idx val="7"/>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5505593343459023"/>
          <c:y val="0.16076400775989955"/>
          <c:w val="0.80662167338043977"/>
          <c:h val="0.59330953196067882"/>
        </c:manualLayout>
      </c:layout>
      <c:bar3DChart>
        <c:barDir val="col"/>
        <c:grouping val="stacked"/>
        <c:varyColors val="0"/>
        <c:ser>
          <c:idx val="0"/>
          <c:order val="0"/>
          <c:tx>
            <c:strRef>
              <c:f>Pivot_Sheet!$H$4</c:f>
              <c:strCache>
                <c:ptCount val="1"/>
                <c:pt idx="0">
                  <c:v>Total</c:v>
                </c:pt>
              </c:strCache>
            </c:strRef>
          </c:tx>
          <c:spPr>
            <a:solidFill>
              <a:schemeClr val="accent5">
                <a:lumMod val="50000"/>
              </a:schemeClr>
            </a:solidFill>
            <a:ln>
              <a:noFill/>
            </a:ln>
            <a:effectLst/>
            <a:sp3d/>
          </c:spPr>
          <c:invertIfNegative val="0"/>
          <c:cat>
            <c:strRef>
              <c:f>Pivot_Sheet!$G$5:$G$20</c:f>
              <c:strCache>
                <c:ptCount val="15"/>
                <c:pt idx="0">
                  <c:v>9 AM</c:v>
                </c:pt>
                <c:pt idx="1">
                  <c:v>10 AM</c:v>
                </c:pt>
                <c:pt idx="2">
                  <c:v>11 AM</c:v>
                </c:pt>
                <c:pt idx="3">
                  <c:v>12 PM</c:v>
                </c:pt>
                <c:pt idx="4">
                  <c:v>1 PM</c:v>
                </c:pt>
                <c:pt idx="5">
                  <c:v>2 PM</c:v>
                </c:pt>
                <c:pt idx="6">
                  <c:v>3 PM</c:v>
                </c:pt>
                <c:pt idx="7">
                  <c:v>4 PM</c:v>
                </c:pt>
                <c:pt idx="8">
                  <c:v>5 PM</c:v>
                </c:pt>
                <c:pt idx="9">
                  <c:v>6 PM</c:v>
                </c:pt>
                <c:pt idx="10">
                  <c:v>7 PM</c:v>
                </c:pt>
                <c:pt idx="11">
                  <c:v>8 PM</c:v>
                </c:pt>
                <c:pt idx="12">
                  <c:v>9 PM</c:v>
                </c:pt>
                <c:pt idx="13">
                  <c:v>10 PM</c:v>
                </c:pt>
                <c:pt idx="14">
                  <c:v>11 PM</c:v>
                </c:pt>
              </c:strCache>
            </c:strRef>
          </c:cat>
          <c:val>
            <c:numRef>
              <c:f>Pivot_Sheet!$H$5:$H$20</c:f>
              <c:numCache>
                <c:formatCode>General</c:formatCode>
                <c:ptCount val="15"/>
                <c:pt idx="0">
                  <c:v>4</c:v>
                </c:pt>
                <c:pt idx="1">
                  <c:v>17</c:v>
                </c:pt>
                <c:pt idx="2">
                  <c:v>2672</c:v>
                </c:pt>
                <c:pt idx="3">
                  <c:v>6543</c:v>
                </c:pt>
                <c:pt idx="4">
                  <c:v>6203</c:v>
                </c:pt>
                <c:pt idx="5">
                  <c:v>3521</c:v>
                </c:pt>
                <c:pt idx="6">
                  <c:v>3170</c:v>
                </c:pt>
                <c:pt idx="7">
                  <c:v>4185</c:v>
                </c:pt>
                <c:pt idx="8">
                  <c:v>5143</c:v>
                </c:pt>
                <c:pt idx="9">
                  <c:v>5359</c:v>
                </c:pt>
                <c:pt idx="10">
                  <c:v>4350</c:v>
                </c:pt>
                <c:pt idx="11">
                  <c:v>3487</c:v>
                </c:pt>
                <c:pt idx="12">
                  <c:v>2528</c:v>
                </c:pt>
                <c:pt idx="13">
                  <c:v>1370</c:v>
                </c:pt>
                <c:pt idx="14">
                  <c:v>68</c:v>
                </c:pt>
              </c:numCache>
            </c:numRef>
          </c:val>
          <c:extLst>
            <c:ext xmlns:c16="http://schemas.microsoft.com/office/drawing/2014/chart" uri="{C3380CC4-5D6E-409C-BE32-E72D297353CC}">
              <c16:uniqueId val="{00000000-53BC-493A-9860-DFEF78C783EA}"/>
            </c:ext>
          </c:extLst>
        </c:ser>
        <c:dLbls>
          <c:showLegendKey val="0"/>
          <c:showVal val="0"/>
          <c:showCatName val="0"/>
          <c:showSerName val="0"/>
          <c:showPercent val="0"/>
          <c:showBubbleSize val="0"/>
        </c:dLbls>
        <c:gapWidth val="150"/>
        <c:shape val="box"/>
        <c:axId val="982731055"/>
        <c:axId val="1926494239"/>
        <c:axId val="0"/>
      </c:bar3DChart>
      <c:catAx>
        <c:axId val="982731055"/>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IN" sz="1050" b="1"/>
                  <a:t>Time</a:t>
                </a:r>
                <a:endParaRPr lang="en-IN" b="1"/>
              </a:p>
            </c:rich>
          </c:tx>
          <c:layout>
            <c:manualLayout>
              <c:xMode val="edge"/>
              <c:yMode val="edge"/>
              <c:x val="0.49073089713934126"/>
              <c:y val="0.91900385904732207"/>
            </c:manualLayout>
          </c:layout>
          <c:overlay val="0"/>
          <c:spPr>
            <a:noFill/>
            <a:ln>
              <a:noFill/>
            </a:ln>
            <a:effectLst/>
          </c:sp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crossAx val="1926494239"/>
        <c:crosses val="autoZero"/>
        <c:auto val="1"/>
        <c:lblAlgn val="ctr"/>
        <c:lblOffset val="100"/>
        <c:noMultiLvlLbl val="0"/>
      </c:catAx>
      <c:valAx>
        <c:axId val="19264942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IN" b="1"/>
                  <a:t>Count</a:t>
                </a:r>
                <a:r>
                  <a:rPr lang="en-IN" b="1" baseline="0"/>
                  <a:t> Of Orders</a:t>
                </a:r>
                <a:endParaRPr lang="en-IN" b="1"/>
              </a:p>
            </c:rich>
          </c:tx>
          <c:layout>
            <c:manualLayout>
              <c:xMode val="edge"/>
              <c:yMode val="edge"/>
              <c:x val="2.0523454597848861E-2"/>
              <c:y val="0.30876114186221776"/>
            </c:manualLayout>
          </c:layout>
          <c:overlay val="0"/>
          <c:spPr>
            <a:noFill/>
            <a:ln>
              <a:noFill/>
            </a:ln>
            <a:effectLst/>
          </c:sp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crossAx val="982731055"/>
        <c:crosses val="autoZero"/>
        <c:crossBetween val="between"/>
      </c:valAx>
    </c:plotArea>
    <c:plotVisOnly val="1"/>
    <c:dispBlanksAs val="gap"/>
    <c:showDLblsOverMax val="0"/>
    <c:extLst/>
  </c:chart>
  <c:spPr>
    <a:solidFill>
      <a:schemeClr val="accent2">
        <a:lumMod val="20000"/>
        <a:lumOff val="80000"/>
      </a:schemeClr>
    </a:solidFill>
    <a:ln w="9525" cap="flat" cmpd="sng" algn="ctr">
      <a:noFill/>
      <a:round/>
    </a:ln>
    <a:effectLst/>
  </c:spPr>
  <c:txPr>
    <a:bodyPr/>
    <a:lstStyle/>
    <a:p>
      <a:pPr>
        <a:defRPr/>
      </a:pPr>
      <a:endParaRPr lang="en-US"/>
    </a:p>
  </c:txPr>
  <c:externalData r:id="rId1">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Place Sales Analysis.xlsm]Pivot_Sheet!PivotTable5</c:name>
    <c:fmtId val="3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solidFill>
                  <a:schemeClr val="tx1"/>
                </a:solidFill>
              </a:rPr>
              <a:t>Revenue Per Month</a:t>
            </a:r>
          </a:p>
        </c:rich>
      </c:tx>
      <c:layout>
        <c:manualLayout>
          <c:xMode val="edge"/>
          <c:yMode val="edge"/>
          <c:x val="0.38155067709597096"/>
          <c:y val="3.1739164729270311E-2"/>
        </c:manualLayout>
      </c:layout>
      <c:overlay val="0"/>
      <c:spPr>
        <a:noFill/>
        <a:ln>
          <a:noFill/>
        </a:ln>
        <a:effectLst/>
      </c:spPr>
    </c:title>
    <c:autoTitleDeleted val="0"/>
    <c:pivotFmts>
      <c:pivotFmt>
        <c:idx val="0"/>
        <c:spPr>
          <a:solidFill>
            <a:schemeClr val="accent1"/>
          </a:solidFill>
          <a:ln>
            <a:noFill/>
          </a:ln>
          <a:effectLst/>
          <a:sp3d/>
        </c:spPr>
        <c:marker>
          <c:symbol val="none"/>
        </c:marker>
        <c:dLbl>
          <c:idx val="0"/>
          <c:delete val="1"/>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delete val="1"/>
          <c:extLst>
            <c:ext xmlns:c15="http://schemas.microsoft.com/office/drawing/2012/chart" uri="{CE6537A1-D6FC-4f65-9D91-7224C49458BB}"/>
          </c:extLst>
        </c:dLbl>
      </c:pivotFmt>
      <c:pivotFmt>
        <c:idx val="2"/>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3"/>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4"/>
        <c:spPr>
          <a:solidFill>
            <a:schemeClr val="accent2"/>
          </a:solidFill>
          <a:ln>
            <a:noFill/>
          </a:ln>
          <a:effectLst/>
          <a:sp3d/>
        </c:spPr>
        <c:marker>
          <c:symbol val="none"/>
        </c:marker>
        <c:dLbl>
          <c:idx val="0"/>
          <c:delete val="1"/>
          <c:extLst>
            <c:ext xmlns:c15="http://schemas.microsoft.com/office/drawing/2012/chart" uri="{CE6537A1-D6FC-4f65-9D91-7224C49458BB}"/>
          </c:extLst>
        </c:dLbl>
      </c:pivotFmt>
      <c:pivotFmt>
        <c:idx val="5"/>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
        <c:idx val="6"/>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
        <c:idx val="7"/>
        <c:spPr>
          <a:solidFill>
            <a:schemeClr val="accent5">
              <a:lumMod val="50000"/>
            </a:schemeClr>
          </a:solidFill>
          <a:ln>
            <a:noFill/>
          </a:ln>
          <a:effectLst/>
          <a:sp3d/>
        </c:spPr>
        <c:marker>
          <c:symbol val="none"/>
        </c:marker>
        <c:dLbl>
          <c:idx val="0"/>
          <c:delete val="1"/>
          <c:extLst>
            <c:ext xmlns:c15="http://schemas.microsoft.com/office/drawing/2012/chart" uri="{CE6537A1-D6FC-4f65-9D91-7224C49458BB}"/>
          </c:extLst>
        </c:dLbl>
      </c:pivotFmt>
      <c:pivotFmt>
        <c:idx val="8"/>
        <c:spPr>
          <a:ln>
            <a:solidFill>
              <a:schemeClr val="accent1">
                <a:lumMod val="50000"/>
              </a:schemeClr>
            </a:solidFill>
          </a:ln>
          <a:effectLst/>
        </c:spPr>
        <c:marker>
          <c:spPr>
            <a:solidFill>
              <a:schemeClr val="accent1">
                <a:lumMod val="60000"/>
                <a:lumOff val="40000"/>
              </a:schemeClr>
            </a:solidFill>
          </c:spPr>
        </c:marker>
        <c:dLbl>
          <c:idx val="0"/>
          <c:delete val="1"/>
          <c:extLst>
            <c:ext xmlns:c15="http://schemas.microsoft.com/office/drawing/2012/chart" uri="{CE6537A1-D6FC-4f65-9D91-7224C49458BB}"/>
          </c:extLst>
        </c:dLbl>
      </c:pivotFmt>
      <c:pivotFmt>
        <c:idx val="9"/>
      </c:pivotFmt>
      <c:pivotFmt>
        <c:idx val="10"/>
        <c:spPr>
          <a:ln>
            <a:solidFill>
              <a:schemeClr val="accent1">
                <a:lumMod val="50000"/>
              </a:schemeClr>
            </a:solidFill>
          </a:ln>
        </c:spPr>
        <c:marker>
          <c:spPr>
            <a:ln>
              <a:solidFill>
                <a:schemeClr val="tx2">
                  <a:lumMod val="50000"/>
                </a:schemeClr>
              </a:solidFill>
            </a:ln>
          </c:spPr>
        </c:marker>
        <c:dLbl>
          <c:idx val="0"/>
          <c:delete val="1"/>
          <c:extLst>
            <c:ext xmlns:c15="http://schemas.microsoft.com/office/drawing/2012/chart" uri="{CE6537A1-D6FC-4f65-9D91-7224C49458BB}"/>
          </c:extLst>
        </c:dLbl>
      </c:pivotFmt>
      <c:pivotFmt>
        <c:idx val="11"/>
      </c:pivotFmt>
      <c:pivotFmt>
        <c:idx val="12"/>
      </c:pivotFmt>
      <c:pivotFmt>
        <c:idx val="13"/>
        <c:spPr>
          <a:ln>
            <a:solidFill>
              <a:schemeClr val="accent1">
                <a:lumMod val="50000"/>
              </a:schemeClr>
            </a:solidFill>
          </a:ln>
        </c:spPr>
        <c:marker>
          <c:spPr>
            <a:ln>
              <a:solidFill>
                <a:schemeClr val="tx2">
                  <a:lumMod val="50000"/>
                </a:schemeClr>
              </a:solidFill>
            </a:ln>
          </c:spPr>
        </c:marker>
        <c:dLbl>
          <c:idx val="0"/>
          <c:delete val="1"/>
          <c:extLst>
            <c:ext xmlns:c15="http://schemas.microsoft.com/office/drawing/2012/chart" uri="{CE6537A1-D6FC-4f65-9D91-7224C49458BB}"/>
          </c:extLst>
        </c:dLbl>
      </c:pivotFmt>
      <c:pivotFmt>
        <c:idx val="14"/>
        <c:spPr>
          <a:ln>
            <a:solidFill>
              <a:schemeClr val="accent1">
                <a:lumMod val="50000"/>
              </a:schemeClr>
            </a:solidFill>
          </a:ln>
        </c:spPr>
        <c:marker>
          <c:spPr>
            <a:ln>
              <a:solidFill>
                <a:schemeClr val="tx2">
                  <a:lumMod val="50000"/>
                </a:schemeClr>
              </a:solidFill>
            </a:ln>
          </c:spPr>
        </c:marker>
        <c:dLbl>
          <c:idx val="0"/>
          <c:delete val="1"/>
          <c:extLst>
            <c:ext xmlns:c15="http://schemas.microsoft.com/office/drawing/2012/chart" uri="{CE6537A1-D6FC-4f65-9D91-7224C49458BB}"/>
          </c:extLst>
        </c:dLbl>
      </c:pivotFmt>
    </c:pivotFmts>
    <c:plotArea>
      <c:layout>
        <c:manualLayout>
          <c:layoutTarget val="inner"/>
          <c:xMode val="edge"/>
          <c:yMode val="edge"/>
          <c:x val="0.16206123602834158"/>
          <c:y val="0.19822808127357888"/>
          <c:w val="0.75239409732106266"/>
          <c:h val="0.60214196982559409"/>
        </c:manualLayout>
      </c:layout>
      <c:lineChart>
        <c:grouping val="standard"/>
        <c:varyColors val="0"/>
        <c:ser>
          <c:idx val="0"/>
          <c:order val="0"/>
          <c:tx>
            <c:strRef>
              <c:f>Pivot_Sheet!$L$6</c:f>
              <c:strCache>
                <c:ptCount val="1"/>
                <c:pt idx="0">
                  <c:v>Total</c:v>
                </c:pt>
              </c:strCache>
            </c:strRef>
          </c:tx>
          <c:spPr>
            <a:ln>
              <a:solidFill>
                <a:schemeClr val="accent1">
                  <a:lumMod val="50000"/>
                </a:schemeClr>
              </a:solidFill>
            </a:ln>
          </c:spPr>
          <c:marker>
            <c:spPr>
              <a:ln>
                <a:solidFill>
                  <a:schemeClr val="tx2">
                    <a:lumMod val="50000"/>
                  </a:schemeClr>
                </a:solidFill>
              </a:ln>
            </c:spPr>
          </c:marker>
          <c:cat>
            <c:strRef>
              <c:f>Pivot_Sheet!$K$7:$K$19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Pivot_Sheet!$L$7:$L$19</c:f>
              <c:numCache>
                <c:formatCode>General</c:formatCode>
                <c:ptCount val="12"/>
                <c:pt idx="0">
                  <c:v>69793.299999999901</c:v>
                </c:pt>
                <c:pt idx="1">
                  <c:v>65159.599999999919</c:v>
                </c:pt>
                <c:pt idx="2">
                  <c:v>70397.099999999889</c:v>
                </c:pt>
                <c:pt idx="3">
                  <c:v>68736.799999999872</c:v>
                </c:pt>
                <c:pt idx="4">
                  <c:v>71402.749999999884</c:v>
                </c:pt>
                <c:pt idx="5">
                  <c:v>68230.199999999924</c:v>
                </c:pt>
                <c:pt idx="6">
                  <c:v>72557.899999999863</c:v>
                </c:pt>
                <c:pt idx="7">
                  <c:v>68278.249999999913</c:v>
                </c:pt>
                <c:pt idx="8">
                  <c:v>64180.049999999952</c:v>
                </c:pt>
                <c:pt idx="9">
                  <c:v>64027.599999999919</c:v>
                </c:pt>
                <c:pt idx="10">
                  <c:v>70395.349999999904</c:v>
                </c:pt>
                <c:pt idx="11">
                  <c:v>64701.149999999936</c:v>
                </c:pt>
              </c:numCache>
            </c:numRef>
          </c:val>
          <c:smooth val="0"/>
          <c:extLst>
            <c:ext xmlns:c16="http://schemas.microsoft.com/office/drawing/2014/chart" uri="{C3380CC4-5D6E-409C-BE32-E72D297353CC}">
              <c16:uniqueId val="{00000000-CD0A-47DE-BFAA-8F97036C014F}"/>
            </c:ext>
          </c:extLst>
        </c:ser>
        <c:dLbls>
          <c:showLegendKey val="0"/>
          <c:showVal val="0"/>
          <c:showCatName val="0"/>
          <c:showSerName val="0"/>
          <c:showPercent val="0"/>
          <c:showBubbleSize val="0"/>
        </c:dLbls>
        <c:marker val="1"/>
        <c:smooth val="0"/>
        <c:axId val="982731055"/>
        <c:axId val="1926494239"/>
      </c:lineChart>
      <c:catAx>
        <c:axId val="982731055"/>
        <c:scaling>
          <c:orientation val="minMax"/>
        </c:scaling>
        <c:delete val="0"/>
        <c:axPos val="b"/>
        <c:numFmt formatCode="General" sourceLinked="1"/>
        <c:majorTickMark val="out"/>
        <c:minorTickMark val="none"/>
        <c:tickLblPos val="nextTo"/>
        <c:txPr>
          <a:bodyPr rot="-60000000" vert="horz"/>
          <a:lstStyle/>
          <a:p>
            <a:pPr>
              <a:defRPr/>
            </a:pPr>
            <a:endParaRPr lang="en-US"/>
          </a:p>
        </c:txPr>
        <c:crossAx val="1926494239"/>
        <c:crosses val="autoZero"/>
        <c:auto val="1"/>
        <c:lblAlgn val="ctr"/>
        <c:lblOffset val="100"/>
        <c:noMultiLvlLbl val="0"/>
      </c:catAx>
      <c:valAx>
        <c:axId val="19264942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Sum</a:t>
                </a:r>
                <a:r>
                  <a:rPr lang="en-IN" baseline="0"/>
                  <a:t> Of Monthly Revenue</a:t>
                </a:r>
                <a:endParaRPr lang="en-IN"/>
              </a:p>
            </c:rich>
          </c:tx>
          <c:layout>
            <c:manualLayout>
              <c:xMode val="edge"/>
              <c:yMode val="edge"/>
              <c:x val="5.8110919304651371E-2"/>
              <c:y val="0.31667667116311965"/>
            </c:manualLayout>
          </c:layout>
          <c:overlay val="0"/>
          <c:spPr>
            <a:noFill/>
            <a:ln>
              <a:noFill/>
            </a:ln>
            <a:effectLst/>
          </c:sp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2731055"/>
        <c:crosses val="autoZero"/>
        <c:crossBetween val="between"/>
      </c:valAx>
      <c:spPr>
        <a:noFill/>
        <a:ln>
          <a:noFill/>
        </a:ln>
        <a:effectLst/>
        <a:sp3d/>
      </c:spPr>
    </c:plotArea>
    <c:plotVisOnly val="1"/>
    <c:dispBlanksAs val="gap"/>
    <c:showDLblsOverMax val="0"/>
    <c:extLst/>
  </c:chart>
  <c:spPr>
    <a:solidFill>
      <a:schemeClr val="accent2">
        <a:lumMod val="20000"/>
        <a:lumOff val="80000"/>
      </a:schemeClr>
    </a:solidFill>
    <a:ln w="9525" cap="flat" cmpd="sng" algn="ctr">
      <a:noFill/>
      <a:round/>
    </a:ln>
    <a:effectLst/>
  </c:spPr>
  <c:txPr>
    <a:bodyPr/>
    <a:lstStyle/>
    <a:p>
      <a:pPr>
        <a:defRPr/>
      </a:pPr>
      <a:endParaRPr lang="en-US"/>
    </a:p>
  </c:txPr>
  <c:externalData r:id="rId1">
    <c:autoUpdate val="0"/>
  </c:externalData>
  <c:userShapes r:id="rId2"/>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Univers Condensed Light (Body)"/>
                <a:ea typeface="+mj-ea"/>
                <a:cs typeface="+mj-cs"/>
              </a:defRPr>
            </a:pPr>
            <a:r>
              <a:rPr lang="en-US" sz="1400" b="1" dirty="0">
                <a:solidFill>
                  <a:schemeClr val="tx1"/>
                </a:solidFill>
                <a:latin typeface="Univers Condensed Light (Body)"/>
              </a:rPr>
              <a:t>Total</a:t>
            </a:r>
            <a:r>
              <a:rPr lang="en-US" sz="1400" b="1" baseline="0" dirty="0">
                <a:solidFill>
                  <a:schemeClr val="tx1"/>
                </a:solidFill>
                <a:latin typeface="Univers Condensed Light (Body)"/>
              </a:rPr>
              <a:t> Revenue</a:t>
            </a:r>
            <a:endParaRPr lang="en-US" sz="1400" b="1" dirty="0">
              <a:solidFill>
                <a:schemeClr val="tx1"/>
              </a:solidFill>
              <a:latin typeface="Univers Condensed Light (Body)"/>
            </a:endParaRPr>
          </a:p>
        </c:rich>
      </c:tx>
      <c:layout>
        <c:manualLayout>
          <c:xMode val="edge"/>
          <c:yMode val="edge"/>
          <c:x val="0.42143069034199265"/>
          <c:y val="5.5557058048062778E-4"/>
        </c:manualLayout>
      </c:layout>
      <c:overlay val="0"/>
      <c:spPr>
        <a:noFill/>
        <a:ln>
          <a:noFill/>
        </a:ln>
        <a:effectLst/>
      </c:spPr>
      <c:txPr>
        <a:bodyPr rot="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Univers Condensed Light (Body)"/>
              <a:ea typeface="+mj-ea"/>
              <a:cs typeface="+mj-cs"/>
            </a:defRPr>
          </a:pPr>
          <a:endParaRPr lang="en-US"/>
        </a:p>
      </c:txPr>
    </c:title>
    <c:autoTitleDeleted val="0"/>
    <c:plotArea>
      <c:layout/>
      <c:lineChart>
        <c:grouping val="stacked"/>
        <c:varyColors val="0"/>
        <c:ser>
          <c:idx val="0"/>
          <c:order val="0"/>
          <c:tx>
            <c:strRef>
              <c:f>Pivot_Sheet!$I$34</c:f>
              <c:strCache>
                <c:ptCount val="1"/>
                <c:pt idx="0">
                  <c:v>Sum of Price Of Order</c:v>
                </c:pt>
              </c:strCache>
            </c:strRef>
          </c:tx>
          <c:spPr>
            <a:ln w="38100" cap="rnd">
              <a:solidFill>
                <a:schemeClr val="accent1">
                  <a:lumMod val="50000"/>
                </a:schemeClr>
              </a:solidFill>
              <a:round/>
            </a:ln>
            <a:effectLst/>
          </c:spPr>
          <c:marker>
            <c:symbol val="none"/>
          </c:marker>
          <c:dLbls>
            <c:delete val="1"/>
          </c:dLbls>
          <c:cat>
            <c:strRef>
              <c:f>Pivot_Sheet!$H$35:$H$47</c:f>
              <c:strCache>
                <c:ptCount val="13"/>
                <c:pt idx="0">
                  <c:v>Jan</c:v>
                </c:pt>
                <c:pt idx="1">
                  <c:v>Feb</c:v>
                </c:pt>
                <c:pt idx="2">
                  <c:v>Mar</c:v>
                </c:pt>
                <c:pt idx="3">
                  <c:v>Apr</c:v>
                </c:pt>
                <c:pt idx="4">
                  <c:v>May</c:v>
                </c:pt>
                <c:pt idx="5">
                  <c:v>Jun</c:v>
                </c:pt>
                <c:pt idx="6">
                  <c:v>Jul</c:v>
                </c:pt>
                <c:pt idx="7">
                  <c:v>Aug</c:v>
                </c:pt>
                <c:pt idx="8">
                  <c:v>Sep</c:v>
                </c:pt>
                <c:pt idx="9">
                  <c:v>Oct</c:v>
                </c:pt>
                <c:pt idx="10">
                  <c:v>Nov</c:v>
                </c:pt>
                <c:pt idx="11">
                  <c:v>Dec</c:v>
                </c:pt>
                <c:pt idx="12">
                  <c:v>Grand Total</c:v>
                </c:pt>
              </c:strCache>
            </c:strRef>
          </c:cat>
          <c:val>
            <c:numRef>
              <c:f>Pivot_Sheet!$I$35:$I$47</c:f>
              <c:numCache>
                <c:formatCode>General</c:formatCode>
                <c:ptCount val="13"/>
                <c:pt idx="0">
                  <c:v>69793.299999999901</c:v>
                </c:pt>
                <c:pt idx="1">
                  <c:v>65159.599999999919</c:v>
                </c:pt>
                <c:pt idx="2">
                  <c:v>70397.099999999889</c:v>
                </c:pt>
                <c:pt idx="3">
                  <c:v>68736.799999999872</c:v>
                </c:pt>
                <c:pt idx="4">
                  <c:v>71402.749999999884</c:v>
                </c:pt>
                <c:pt idx="5">
                  <c:v>68230.199999999924</c:v>
                </c:pt>
                <c:pt idx="6">
                  <c:v>72557.899999999863</c:v>
                </c:pt>
                <c:pt idx="7">
                  <c:v>68278.249999999913</c:v>
                </c:pt>
                <c:pt idx="8">
                  <c:v>64180.049999999952</c:v>
                </c:pt>
                <c:pt idx="9">
                  <c:v>64027.599999999919</c:v>
                </c:pt>
                <c:pt idx="10">
                  <c:v>70395.349999999904</c:v>
                </c:pt>
                <c:pt idx="11">
                  <c:v>64701.149999999936</c:v>
                </c:pt>
                <c:pt idx="12">
                  <c:v>817860.04999999888</c:v>
                </c:pt>
              </c:numCache>
            </c:numRef>
          </c:val>
          <c:smooth val="0"/>
          <c:extLst>
            <c:ext xmlns:c16="http://schemas.microsoft.com/office/drawing/2014/chart" uri="{C3380CC4-5D6E-409C-BE32-E72D297353CC}">
              <c16:uniqueId val="{00000000-8B15-41B5-A124-ABF9E3053C4C}"/>
            </c:ext>
          </c:extLst>
        </c:ser>
        <c:dLbls>
          <c:showLegendKey val="0"/>
          <c:showVal val="1"/>
          <c:showCatName val="0"/>
          <c:showSerName val="0"/>
          <c:showPercent val="0"/>
          <c:showBubbleSize val="0"/>
        </c:dLbls>
        <c:smooth val="0"/>
        <c:axId val="1958612719"/>
        <c:axId val="453418495"/>
      </c:lineChart>
      <c:catAx>
        <c:axId val="1958612719"/>
        <c:scaling>
          <c:orientation val="minMax"/>
        </c:scaling>
        <c:delete val="0"/>
        <c:axPos val="b"/>
        <c:title>
          <c:tx>
            <c:rich>
              <a:bodyPr rot="0" spcFirstLastPara="1" vertOverflow="ellipsis" vert="horz" wrap="square" anchor="ctr" anchorCtr="1"/>
              <a:lstStyle/>
              <a:p>
                <a:pPr>
                  <a:defRPr sz="1197" b="0" i="0" u="none" strike="noStrike" kern="1200" cap="none" baseline="0">
                    <a:solidFill>
                      <a:schemeClr val="tx1">
                        <a:lumMod val="65000"/>
                        <a:lumOff val="35000"/>
                      </a:schemeClr>
                    </a:solidFill>
                    <a:latin typeface="+mn-lt"/>
                    <a:ea typeface="+mn-ea"/>
                    <a:cs typeface="+mn-cs"/>
                  </a:defRPr>
                </a:pPr>
                <a:r>
                  <a:rPr lang="en-US" cap="none" dirty="0"/>
                  <a:t>Months</a:t>
                </a:r>
                <a:endParaRPr lang="en-IN" cap="none" dirty="0"/>
              </a:p>
            </c:rich>
          </c:tx>
          <c:layout>
            <c:manualLayout>
              <c:xMode val="edge"/>
              <c:yMode val="edge"/>
              <c:x val="0.47691415700435907"/>
              <c:y val="0.88499259065614921"/>
            </c:manualLayout>
          </c:layout>
          <c:overlay val="0"/>
          <c:spPr>
            <a:noFill/>
            <a:ln>
              <a:noFill/>
            </a:ln>
            <a:effectLst/>
          </c:spPr>
          <c:txPr>
            <a:bodyPr rot="0" spcFirstLastPara="1" vertOverflow="ellipsis" vert="horz" wrap="square" anchor="ctr" anchorCtr="1"/>
            <a:lstStyle/>
            <a:p>
              <a:pPr>
                <a:defRPr sz="1197" b="0" i="0" u="none" strike="noStrike" kern="1200" cap="none"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cap="none" spc="0" normalizeH="0" baseline="0">
                <a:solidFill>
                  <a:schemeClr val="tx1">
                    <a:lumMod val="65000"/>
                    <a:lumOff val="35000"/>
                  </a:schemeClr>
                </a:solidFill>
                <a:latin typeface="+mn-lt"/>
                <a:ea typeface="+mn-ea"/>
                <a:cs typeface="+mn-cs"/>
              </a:defRPr>
            </a:pPr>
            <a:endParaRPr lang="en-US"/>
          </a:p>
        </c:txPr>
        <c:crossAx val="453418495"/>
        <c:crosses val="autoZero"/>
        <c:auto val="1"/>
        <c:lblAlgn val="ctr"/>
        <c:lblOffset val="100"/>
        <c:noMultiLvlLbl val="0"/>
      </c:catAx>
      <c:valAx>
        <c:axId val="45341849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accent2">
                  <a:lumMod val="20000"/>
                  <a:lumOff val="80000"/>
                </a:schemeClr>
              </a:solidFill>
              <a:round/>
            </a:ln>
            <a:effectLst/>
          </c:spPr>
        </c:minorGridlines>
        <c:title>
          <c:tx>
            <c:rich>
              <a:bodyPr rot="-5400000" spcFirstLastPara="1" vertOverflow="ellipsis" vert="horz" wrap="square" anchor="ctr" anchorCtr="1"/>
              <a:lstStyle/>
              <a:p>
                <a:pPr>
                  <a:defRPr sz="1197" b="0" i="0" u="none" strike="noStrike" kern="1200" cap="none" baseline="0">
                    <a:solidFill>
                      <a:schemeClr val="tx1">
                        <a:lumMod val="65000"/>
                        <a:lumOff val="35000"/>
                      </a:schemeClr>
                    </a:solidFill>
                    <a:latin typeface="+mn-lt"/>
                    <a:ea typeface="+mn-ea"/>
                    <a:cs typeface="+mn-cs"/>
                  </a:defRPr>
                </a:pPr>
                <a:r>
                  <a:rPr lang="en-US" cap="none" dirty="0"/>
                  <a:t>Sum</a:t>
                </a:r>
                <a:endParaRPr lang="en-IN" cap="none" dirty="0"/>
              </a:p>
            </c:rich>
          </c:tx>
          <c:overlay val="0"/>
          <c:spPr>
            <a:noFill/>
            <a:ln>
              <a:noFill/>
            </a:ln>
            <a:effectLst/>
          </c:spPr>
          <c:txPr>
            <a:bodyPr rot="-5400000" spcFirstLastPara="1" vertOverflow="ellipsis" vert="horz" wrap="square" anchor="ctr" anchorCtr="1"/>
            <a:lstStyle/>
            <a:p>
              <a:pPr>
                <a:defRPr sz="1197" b="0" i="0" u="none" strike="noStrike" kern="1200" cap="none"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8612719"/>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Place Sales Analysis.xlsm]Pivot_Sheet!PivotTable13</c:name>
    <c:fmtId val="9"/>
  </c:pivotSource>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US" b="1">
                <a:solidFill>
                  <a:schemeClr val="tx1"/>
                </a:solidFill>
              </a:rPr>
              <a:t>Seasonality</a:t>
            </a:r>
          </a:p>
        </c:rich>
      </c:tx>
      <c:layout>
        <c:manualLayout>
          <c:xMode val="edge"/>
          <c:yMode val="edge"/>
          <c:x val="0.3725741416134159"/>
          <c:y val="3.5040783508909316E-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marker>
          <c:symbol val="none"/>
        </c:marker>
        <c:dLbl>
          <c:idx val="0"/>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marker>
          <c:symbol val="none"/>
        </c:marker>
        <c:dLbl>
          <c:idx val="0"/>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marker>
          <c:symbol val="none"/>
        </c:marker>
        <c:dLbl>
          <c:idx val="0"/>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pivotFmt>
      <c:pivotFmt>
        <c:idx val="28"/>
        <c:spPr>
          <a:solidFill>
            <a:schemeClr val="accent1"/>
          </a:solidFill>
          <a:ln w="19050">
            <a:solidFill>
              <a:schemeClr val="lt1"/>
            </a:solidFill>
          </a:ln>
          <a:effectLst/>
        </c:spPr>
      </c:pivotFmt>
    </c:pivotFmts>
    <c:plotArea>
      <c:layout>
        <c:manualLayout>
          <c:layoutTarget val="inner"/>
          <c:xMode val="edge"/>
          <c:yMode val="edge"/>
          <c:x val="0.11083697178076343"/>
          <c:y val="0.12248045604689295"/>
          <c:w val="0.76588812671377726"/>
          <c:h val="0.62360153537325713"/>
        </c:manualLayout>
      </c:layout>
      <c:pieChart>
        <c:varyColors val="1"/>
        <c:ser>
          <c:idx val="0"/>
          <c:order val="0"/>
          <c:tx>
            <c:strRef>
              <c:f>Pivot_Sheet!$S$6</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657-4347-8E7A-3BB93B8F5BC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657-4347-8E7A-3BB93B8F5BC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657-4347-8E7A-3BB93B8F5BC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657-4347-8E7A-3BB93B8F5BC9}"/>
              </c:ext>
            </c:extLst>
          </c:dPt>
          <c:dPt>
            <c:idx val="4"/>
            <c:bubble3D val="0"/>
            <c:spPr>
              <a:solidFill>
                <a:schemeClr val="accent3">
                  <a:lumMod val="40000"/>
                  <a:lumOff val="60000"/>
                </a:schemeClr>
              </a:solidFill>
              <a:ln w="19050">
                <a:solidFill>
                  <a:schemeClr val="lt1"/>
                </a:solidFill>
              </a:ln>
              <a:effectLst/>
            </c:spPr>
            <c:extLst>
              <c:ext xmlns:c16="http://schemas.microsoft.com/office/drawing/2014/chart" uri="{C3380CC4-5D6E-409C-BE32-E72D297353CC}">
                <c16:uniqueId val="{00000009-3657-4347-8E7A-3BB93B8F5BC9}"/>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3657-4347-8E7A-3BB93B8F5BC9}"/>
              </c:ext>
            </c:extLst>
          </c:dPt>
          <c:dLbls>
            <c:spPr>
              <a:solidFill>
                <a:schemeClr val="bg1"/>
              </a:solid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Pivot_Sheet!$R$7:$R$13</c:f>
              <c:strCache>
                <c:ptCount val="6"/>
                <c:pt idx="0">
                  <c:v>Autumn</c:v>
                </c:pt>
                <c:pt idx="1">
                  <c:v>Rainy</c:v>
                </c:pt>
                <c:pt idx="2">
                  <c:v>Spring</c:v>
                </c:pt>
                <c:pt idx="3">
                  <c:v>Summer</c:v>
                </c:pt>
                <c:pt idx="4">
                  <c:v>Winter</c:v>
                </c:pt>
                <c:pt idx="5">
                  <c:v>Dry Winter</c:v>
                </c:pt>
              </c:strCache>
            </c:strRef>
          </c:cat>
          <c:val>
            <c:numRef>
              <c:f>Pivot_Sheet!$S$7:$S$13</c:f>
              <c:numCache>
                <c:formatCode>General</c:formatCode>
                <c:ptCount val="6"/>
                <c:pt idx="0">
                  <c:v>7616</c:v>
                </c:pt>
                <c:pt idx="1">
                  <c:v>8395</c:v>
                </c:pt>
                <c:pt idx="2">
                  <c:v>8078</c:v>
                </c:pt>
                <c:pt idx="3">
                  <c:v>12331</c:v>
                </c:pt>
                <c:pt idx="4">
                  <c:v>8044</c:v>
                </c:pt>
                <c:pt idx="5">
                  <c:v>4156</c:v>
                </c:pt>
              </c:numCache>
            </c:numRef>
          </c:val>
          <c:extLst>
            <c:ext xmlns:c16="http://schemas.microsoft.com/office/drawing/2014/chart" uri="{C3380CC4-5D6E-409C-BE32-E72D297353CC}">
              <c16:uniqueId val="{0000000C-3657-4347-8E7A-3BB93B8F5BC9}"/>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5.4773099815502761E-2"/>
          <c:y val="0.75820981478048843"/>
          <c:w val="0.8826290718239227"/>
          <c:h val="0.2141646535565141"/>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4">
            <a:lumMod val="0"/>
            <a:lumOff val="100000"/>
          </a:schemeClr>
        </a:gs>
        <a:gs pos="78000">
          <a:schemeClr val="accent4">
            <a:lumMod val="0"/>
            <a:lumOff val="100000"/>
          </a:schemeClr>
        </a:gs>
        <a:gs pos="100000">
          <a:schemeClr val="accent4">
            <a:lumMod val="100000"/>
          </a:schemeClr>
        </a:gs>
      </a:gsLst>
      <a:path path="circle">
        <a:fillToRect l="50000" t="-80000" r="50000" b="180000"/>
      </a:path>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Place Sales Analysis.xlsm]Pivot_Sheet!PivotTable2</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solidFill>
                  <a:schemeClr val="tx1"/>
                </a:solidFill>
              </a:rPr>
              <a:t>Orders</a:t>
            </a:r>
            <a:r>
              <a:rPr lang="en-US" b="1" baseline="0">
                <a:solidFill>
                  <a:schemeClr val="tx1"/>
                </a:solidFill>
              </a:rPr>
              <a:t> Per Month</a:t>
            </a:r>
            <a:endParaRPr lang="en-US" b="1">
              <a:solidFill>
                <a:schemeClr val="tx1"/>
              </a:solidFill>
            </a:endParaRPr>
          </a:p>
        </c:rich>
      </c:tx>
      <c:layout>
        <c:manualLayout>
          <c:xMode val="edge"/>
          <c:yMode val="edge"/>
          <c:x val="0.32292055725416768"/>
          <c:y val="3.69969637301927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lumMod val="50000"/>
            </a:schemeClr>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5">
              <a:lumMod val="50000"/>
            </a:schemeClr>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5">
              <a:lumMod val="50000"/>
            </a:schemeClr>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8045470872628941"/>
          <c:y val="0.15777150196650949"/>
          <c:w val="0.77365607330839692"/>
          <c:h val="0.62392902345801704"/>
        </c:manualLayout>
      </c:layout>
      <c:bar3DChart>
        <c:barDir val="col"/>
        <c:grouping val="stacked"/>
        <c:varyColors val="0"/>
        <c:ser>
          <c:idx val="0"/>
          <c:order val="0"/>
          <c:tx>
            <c:strRef>
              <c:f>Pivot_Sheet!$D$4</c:f>
              <c:strCache>
                <c:ptCount val="1"/>
                <c:pt idx="0">
                  <c:v>Total</c:v>
                </c:pt>
              </c:strCache>
            </c:strRef>
          </c:tx>
          <c:spPr>
            <a:solidFill>
              <a:schemeClr val="accent5">
                <a:lumMod val="50000"/>
              </a:schemeClr>
            </a:solidFill>
            <a:ln>
              <a:noFill/>
            </a:ln>
            <a:effectLst/>
            <a:sp3d/>
          </c:spPr>
          <c:invertIfNegative val="0"/>
          <c:cat>
            <c:strRef>
              <c:f>Pivot_Sheet!$C$5:$C$17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Pivot_Sheet!$D$5:$D$17</c:f>
              <c:numCache>
                <c:formatCode>General</c:formatCode>
                <c:ptCount val="12"/>
                <c:pt idx="0">
                  <c:v>4156</c:v>
                </c:pt>
                <c:pt idx="1">
                  <c:v>3892</c:v>
                </c:pt>
                <c:pt idx="2">
                  <c:v>4186</c:v>
                </c:pt>
                <c:pt idx="3">
                  <c:v>4067</c:v>
                </c:pt>
                <c:pt idx="4">
                  <c:v>4239</c:v>
                </c:pt>
                <c:pt idx="5">
                  <c:v>4025</c:v>
                </c:pt>
                <c:pt idx="6">
                  <c:v>4301</c:v>
                </c:pt>
                <c:pt idx="7">
                  <c:v>4094</c:v>
                </c:pt>
                <c:pt idx="8">
                  <c:v>3819</c:v>
                </c:pt>
                <c:pt idx="9">
                  <c:v>3797</c:v>
                </c:pt>
                <c:pt idx="10">
                  <c:v>4185</c:v>
                </c:pt>
                <c:pt idx="11">
                  <c:v>3859</c:v>
                </c:pt>
              </c:numCache>
            </c:numRef>
          </c:val>
          <c:extLst>
            <c:ext xmlns:c16="http://schemas.microsoft.com/office/drawing/2014/chart" uri="{C3380CC4-5D6E-409C-BE32-E72D297353CC}">
              <c16:uniqueId val="{00000000-31CD-4EA6-848E-4594FE433C7C}"/>
            </c:ext>
          </c:extLst>
        </c:ser>
        <c:dLbls>
          <c:showLegendKey val="0"/>
          <c:showVal val="0"/>
          <c:showCatName val="0"/>
          <c:showSerName val="0"/>
          <c:showPercent val="0"/>
          <c:showBubbleSize val="0"/>
        </c:dLbls>
        <c:gapWidth val="150"/>
        <c:shape val="box"/>
        <c:axId val="982731055"/>
        <c:axId val="1926494239"/>
        <c:axId val="0"/>
      </c:bar3DChart>
      <c:catAx>
        <c:axId val="9827310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Month</a:t>
                </a:r>
                <a:r>
                  <a:rPr lang="en-IN" baseline="0"/>
                  <a:t>s</a:t>
                </a:r>
                <a:endParaRPr lang="en-IN"/>
              </a:p>
            </c:rich>
          </c:tx>
          <c:layout>
            <c:manualLayout>
              <c:xMode val="edge"/>
              <c:yMode val="edge"/>
              <c:x val="0.45363896894205225"/>
              <c:y val="0.8447465649527622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26494239"/>
        <c:crosses val="autoZero"/>
        <c:auto val="1"/>
        <c:lblAlgn val="ctr"/>
        <c:lblOffset val="100"/>
        <c:noMultiLvlLbl val="0"/>
      </c:catAx>
      <c:valAx>
        <c:axId val="19264942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982731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4">
            <a:lumMod val="0"/>
            <a:lumOff val="100000"/>
          </a:schemeClr>
        </a:gs>
        <a:gs pos="78000">
          <a:schemeClr val="accent4">
            <a:lumMod val="0"/>
            <a:lumOff val="100000"/>
          </a:schemeClr>
        </a:gs>
        <a:gs pos="100000">
          <a:schemeClr val="accent4">
            <a:lumMod val="100000"/>
          </a:schemeClr>
        </a:gs>
      </a:gsLst>
      <a:path path="circle">
        <a:fillToRect l="50000" t="-80000" r="50000" b="180000"/>
      </a:path>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0.4623</cdr:x>
      <cdr:y>0.87621</cdr:y>
    </cdr:from>
    <cdr:to>
      <cdr:x>0.6381</cdr:x>
      <cdr:y>0.9412</cdr:y>
    </cdr:to>
    <cdr:sp macro="" textlink="">
      <cdr:nvSpPr>
        <cdr:cNvPr id="2" name="TextBox 1">
          <a:extLst xmlns:a="http://schemas.openxmlformats.org/drawingml/2006/main">
            <a:ext uri="{FF2B5EF4-FFF2-40B4-BE49-F238E27FC236}">
              <a16:creationId xmlns:a16="http://schemas.microsoft.com/office/drawing/2014/main" id="{F2A27FD4-139A-1440-F881-1C49F5E110F3}"/>
            </a:ext>
          </a:extLst>
        </cdr:cNvPr>
        <cdr:cNvSpPr txBox="1"/>
      </cdr:nvSpPr>
      <cdr:spPr>
        <a:xfrm xmlns:a="http://schemas.openxmlformats.org/drawingml/2006/main">
          <a:off x="2465407" y="3276999"/>
          <a:ext cx="937549" cy="24306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100" dirty="0"/>
            <a:t>Months</a:t>
          </a:r>
          <a:endParaRPr lang="en-IN" sz="1100" dirty="0"/>
        </a:p>
      </cdr:txBody>
    </cdr:sp>
  </cdr:relSizeAnchor>
</c:userShapes>
</file>

<file path=ppt/media/hdphoto1.wdp>
</file>

<file path=ppt/media/image1.png>
</file>

<file path=ppt/media/image10.jpeg>
</file>

<file path=ppt/media/image11.png>
</file>

<file path=ppt/media/image12.png>
</file>

<file path=ppt/media/image13.jpg>
</file>

<file path=ppt/media/image14.jpeg>
</file>

<file path=ppt/media/image15.png>
</file>

<file path=ppt/media/image16.jpg>
</file>

<file path=ppt/media/image2.png>
</file>

<file path=ppt/media/image3.1>
</file>

<file path=ppt/media/image4.jpeg>
</file>

<file path=ppt/media/image5.pn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3/3/2024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www.rawpixel.com/image/384405/premium-photo-image-adult-african-american-african-descent" TargetMode="External"/><Relationship Id="rId4" Type="http://schemas.openxmlformats.org/officeDocument/2006/relationships/image" Target="../media/image3.1"/></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14.xml"/><Relationship Id="rId4" Type="http://schemas.openxmlformats.org/officeDocument/2006/relationships/hyperlink" Target="http://www.chezsilvia.com/2016/11/pizza-de-la-huerta.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15.xml"/><Relationship Id="rId4" Type="http://schemas.openxmlformats.org/officeDocument/2006/relationships/hyperlink" Target="https://wallpapercave.com/slice-of-pizza-wallpapers"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hyperlink" Target="https://www.publicdomainpictures.net/en/view-image.php?image=240665&amp;picture=thinking"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photo/photo-of-pizza-1788852/" TargetMode="External"/><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wallpaperflare.com/dinner-food-pie-pizza-food-and-drink-freshness-close-up-wallpaper-cqpsh" TargetMode="External"/><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pexels.com/photo/assorted-decors-with-brown-rack-inside-store-683039/" TargetMode="External"/><Relationship Id="rId2" Type="http://schemas.openxmlformats.org/officeDocument/2006/relationships/image" Target="../media/image10.jpeg"/><Relationship Id="rId1" Type="http://schemas.openxmlformats.org/officeDocument/2006/relationships/slideLayout" Target="../slideLayouts/slideLayout14.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9.jpeg"/><Relationship Id="rId1" Type="http://schemas.openxmlformats.org/officeDocument/2006/relationships/slideLayout" Target="../slideLayouts/slideLayout16.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13.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hyperlink" Target="https://foto.wuestenigel.com/flat-lay-composition-with-pizza-and-ingredients-on-wooden-backgroun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40" y="1897964"/>
            <a:ext cx="4873752" cy="1709928"/>
          </a:xfrm>
        </p:spPr>
        <p:txBody>
          <a:bodyPr/>
          <a:lstStyle/>
          <a:p>
            <a:r>
              <a:rPr lang="en-US" sz="4400" b="1" dirty="0"/>
              <a:t>PIZZA PLACE SALES ANALYSIS</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463040" y="3748553"/>
            <a:ext cx="4873752" cy="540080"/>
          </a:xfrm>
        </p:spPr>
        <p:txBody>
          <a:bodyPr/>
          <a:lstStyle/>
          <a:p>
            <a:r>
              <a:rPr lang="en-US" dirty="0"/>
              <a:t>​Akash Raj Nigam</a:t>
            </a:r>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3"/>
          <a:srcRect t="228" b="228"/>
          <a:stretch/>
        </p:blipFill>
        <p:spPr>
          <a:xfrm>
            <a:off x="7227324" y="812292"/>
            <a:ext cx="3834628" cy="4928616"/>
          </a:xfrm>
        </p:spPr>
      </p:pic>
      <p:cxnSp>
        <p:nvCxnSpPr>
          <p:cNvPr id="9" name="Straight Connector 8">
            <a:extLst>
              <a:ext uri="{FF2B5EF4-FFF2-40B4-BE49-F238E27FC236}">
                <a16:creationId xmlns:a16="http://schemas.microsoft.com/office/drawing/2014/main" id="{A5D58FA1-B3F1-4B25-B956-5A6FE262BAC7}"/>
              </a:ext>
            </a:extLst>
          </p:cNvPr>
          <p:cNvCxnSpPr>
            <a:cxnSpLocks/>
          </p:cNvCxnSpPr>
          <p:nvPr/>
        </p:nvCxnSpPr>
        <p:spPr>
          <a:xfrm>
            <a:off x="1550589" y="3677055"/>
            <a:ext cx="4873752" cy="0"/>
          </a:xfrm>
          <a:prstGeom prst="line">
            <a:avLst/>
          </a:prstGeom>
        </p:spPr>
        <p:style>
          <a:lnRef idx="3">
            <a:schemeClr val="dk1"/>
          </a:lnRef>
          <a:fillRef idx="0">
            <a:schemeClr val="dk1"/>
          </a:fillRef>
          <a:effectRef idx="2">
            <a:schemeClr val="dk1"/>
          </a:effectRef>
          <a:fontRef idx="minor">
            <a:schemeClr val="tx1"/>
          </a:fontRef>
        </p:style>
      </p:cxnSp>
      <p:pic>
        <p:nvPicPr>
          <p:cNvPr id="18" name="Picture 17">
            <a:extLst>
              <a:ext uri="{FF2B5EF4-FFF2-40B4-BE49-F238E27FC236}">
                <a16:creationId xmlns:a16="http://schemas.microsoft.com/office/drawing/2014/main" id="{48875670-5BC9-3B5E-E8D5-B197B2FD1B6C}"/>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241306" y="812292"/>
            <a:ext cx="3820646" cy="4902708"/>
          </a:xfrm>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6464449" y="992246"/>
            <a:ext cx="3431906" cy="767106"/>
          </a:xfrm>
        </p:spPr>
        <p:txBody>
          <a:bodyPr/>
          <a:lstStyle/>
          <a:p>
            <a:r>
              <a:rPr lang="en-US" sz="4400" b="1" dirty="0"/>
              <a:t>Suggestions</a:t>
            </a:r>
            <a:br>
              <a:rPr lang="en-US" sz="4400" b="1" dirty="0"/>
            </a:br>
            <a:endParaRPr lang="en-US" sz="4400" b="1"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5510208" y="1759352"/>
            <a:ext cx="5491146" cy="4305782"/>
          </a:xfrm>
        </p:spPr>
        <p:txBody>
          <a:bodyPr/>
          <a:lstStyle/>
          <a:p>
            <a:pPr marL="285750" indent="-285750">
              <a:buFont typeface="Arial" panose="020B0604020202020204" pitchFamily="34" charset="0"/>
              <a:buChar char="•"/>
            </a:pPr>
            <a:r>
              <a:rPr lang="en-US" sz="1500" b="1" dirty="0">
                <a:latin typeface="Arial" panose="020B0604020202020204" pitchFamily="34" charset="0"/>
                <a:cs typeface="Arial" panose="020B0604020202020204" pitchFamily="34" charset="0"/>
              </a:rPr>
              <a:t>Seasonal specials:</a:t>
            </a:r>
            <a:r>
              <a:rPr lang="en-US" sz="1500" dirty="0">
                <a:latin typeface="Arial" panose="020B0604020202020204" pitchFamily="34" charset="0"/>
                <a:cs typeface="Arial" panose="020B0604020202020204" pitchFamily="34" charset="0"/>
              </a:rPr>
              <a:t> You can create seasonal specials that match the weather, holidays, or events of the season.</a:t>
            </a:r>
          </a:p>
          <a:p>
            <a:endParaRPr lang="en-US" sz="15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500" b="1" dirty="0">
                <a:latin typeface="Arial" panose="020B0604020202020204" pitchFamily="34" charset="0"/>
                <a:cs typeface="Arial" panose="020B0604020202020204" pitchFamily="34" charset="0"/>
              </a:rPr>
              <a:t>Promotions:</a:t>
            </a:r>
            <a:r>
              <a:rPr lang="en-US" sz="1500" dirty="0">
                <a:latin typeface="Arial" panose="020B0604020202020204" pitchFamily="34" charset="0"/>
                <a:cs typeface="Arial" panose="020B0604020202020204" pitchFamily="34" charset="0"/>
              </a:rPr>
              <a:t> You can run promotions that offer discounts, freebies, or rewards to your customers.</a:t>
            </a:r>
          </a:p>
          <a:p>
            <a:endParaRPr lang="en-US" sz="15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500" b="1" dirty="0">
                <a:latin typeface="Arial" panose="020B0604020202020204" pitchFamily="34" charset="0"/>
                <a:cs typeface="Arial" panose="020B0604020202020204" pitchFamily="34" charset="0"/>
              </a:rPr>
              <a:t>Online ordering and delivery:</a:t>
            </a:r>
            <a:r>
              <a:rPr lang="en-US" sz="1500" dirty="0">
                <a:latin typeface="Arial" panose="020B0604020202020204" pitchFamily="34" charset="0"/>
                <a:cs typeface="Arial" panose="020B0604020202020204" pitchFamily="34" charset="0"/>
              </a:rPr>
              <a:t> You can enable online ordering and delivery for your pizza place, using your own website or a third-party platform.</a:t>
            </a:r>
          </a:p>
          <a:p>
            <a:endParaRPr lang="en-US" sz="15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500" b="1" dirty="0">
                <a:latin typeface="Arial" panose="020B0604020202020204" pitchFamily="34" charset="0"/>
                <a:cs typeface="Arial" panose="020B0604020202020204" pitchFamily="34" charset="0"/>
              </a:rPr>
              <a:t>Local marketing:</a:t>
            </a:r>
            <a:r>
              <a:rPr lang="en-US" sz="1500" dirty="0">
                <a:latin typeface="Arial" panose="020B0604020202020204" pitchFamily="34" charset="0"/>
                <a:cs typeface="Arial" panose="020B0604020202020204" pitchFamily="34" charset="0"/>
              </a:rPr>
              <a:t> You can market your pizza place to your local community, using various channels and strategies. For example, you can partner with local businesses, schools, or organizations to offer catering, discounts, or sponsorships</a:t>
            </a:r>
            <a:r>
              <a:rPr lang="en-US" dirty="0"/>
              <a:t>.</a:t>
            </a:r>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10</a:t>
            </a:fld>
            <a:endParaRPr lang="en-US" dirty="0"/>
          </a:p>
        </p:txBody>
      </p:sp>
      <p:pic>
        <p:nvPicPr>
          <p:cNvPr id="5" name="Picture 4">
            <a:extLst>
              <a:ext uri="{FF2B5EF4-FFF2-40B4-BE49-F238E27FC236}">
                <a16:creationId xmlns:a16="http://schemas.microsoft.com/office/drawing/2014/main" id="{A214728A-2578-6804-F420-0EDCB74B2CD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1383" y="0"/>
            <a:ext cx="4573429" cy="6858000"/>
          </a:xfrm>
          <a:prstGeom prst="rect">
            <a:avLst/>
          </a:prstGeom>
        </p:spPr>
      </p:pic>
    </p:spTree>
    <p:extLst>
      <p:ext uri="{BB962C8B-B14F-4D97-AF65-F5344CB8AC3E}">
        <p14:creationId xmlns:p14="http://schemas.microsoft.com/office/powerpoint/2010/main" val="591722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alphaModFix amt="93000"/>
          </a:blip>
          <a:tile tx="0" ty="0" sx="100000" sy="100000" flip="none" algn="tl"/>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E3D2FF-4FAA-C8C9-C862-EFF87D6983DB}"/>
              </a:ext>
            </a:extLst>
          </p:cNvPr>
          <p:cNvSpPr>
            <a:spLocks noGrp="1"/>
          </p:cNvSpPr>
          <p:nvPr>
            <p:ph type="title"/>
          </p:nvPr>
        </p:nvSpPr>
        <p:spPr>
          <a:xfrm>
            <a:off x="4126374" y="1316421"/>
            <a:ext cx="3565002" cy="883611"/>
          </a:xfrm>
        </p:spPr>
        <p:txBody>
          <a:bodyPr/>
          <a:lstStyle/>
          <a:p>
            <a:r>
              <a:rPr lang="en-US" sz="4800" b="1" dirty="0"/>
              <a:t>Conclusion</a:t>
            </a:r>
            <a:endParaRPr lang="en-IN" sz="4800" b="1" dirty="0"/>
          </a:p>
        </p:txBody>
      </p:sp>
      <p:sp>
        <p:nvSpPr>
          <p:cNvPr id="7" name="Content Placeholder 6">
            <a:extLst>
              <a:ext uri="{FF2B5EF4-FFF2-40B4-BE49-F238E27FC236}">
                <a16:creationId xmlns:a16="http://schemas.microsoft.com/office/drawing/2014/main" id="{7EE6A5FB-89F6-9D15-C0F5-F52AC734CB63}"/>
              </a:ext>
            </a:extLst>
          </p:cNvPr>
          <p:cNvSpPr>
            <a:spLocks noGrp="1"/>
          </p:cNvSpPr>
          <p:nvPr>
            <p:ph idx="1"/>
          </p:nvPr>
        </p:nvSpPr>
        <p:spPr>
          <a:xfrm>
            <a:off x="2851046" y="2742787"/>
            <a:ext cx="6115659" cy="1782914"/>
          </a:xfrm>
        </p:spPr>
        <p:txBody>
          <a:bodyPr/>
          <a:lstStyle/>
          <a:p>
            <a:pPr algn="just"/>
            <a:r>
              <a:rPr lang="en-US" dirty="0">
                <a:latin typeface="Arial" panose="020B0604020202020204" pitchFamily="34" charset="0"/>
                <a:cs typeface="Arial" panose="020B0604020202020204" pitchFamily="34" charset="0"/>
              </a:rPr>
              <a:t>The pizza place can use data analysis to improve its business by understanding its customer traffic, pizza orders, sales revenue, and menu preferences, and applying data-driven strategies accordingly.</a:t>
            </a:r>
            <a:endParaRPr lang="en-IN"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3546F401-68B2-4CCF-289A-3397FC1216F5}"/>
              </a:ext>
            </a:extLst>
          </p:cNvPr>
          <p:cNvSpPr>
            <a:spLocks noGrp="1"/>
          </p:cNvSpPr>
          <p:nvPr>
            <p:ph type="sldNum" sz="quarter" idx="18"/>
          </p:nvPr>
        </p:nvSpPr>
        <p:spPr/>
        <p:txBody>
          <a:bodyPr/>
          <a:lstStyle/>
          <a:p>
            <a:fld id="{8D0AFDD5-844D-364D-8AEC-50CF4D36D55D}" type="slidenum">
              <a:rPr lang="en-US" noProof="0" smtClean="0"/>
              <a:pPr/>
              <a:t>11</a:t>
            </a:fld>
            <a:endParaRPr lang="en-US" noProof="0"/>
          </a:p>
        </p:txBody>
      </p:sp>
    </p:spTree>
    <p:extLst>
      <p:ext uri="{BB962C8B-B14F-4D97-AF65-F5344CB8AC3E}">
        <p14:creationId xmlns:p14="http://schemas.microsoft.com/office/powerpoint/2010/main" val="4155177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1527047" y="1901952"/>
            <a:ext cx="4873752" cy="1709928"/>
          </a:xfrm>
        </p:spPr>
        <p:txBody>
          <a:bodyPr/>
          <a:lstStyle/>
          <a:p>
            <a:r>
              <a:rPr lang="en-US" b="1"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a:xfrm>
            <a:off x="1527047" y="3108960"/>
            <a:ext cx="4445489" cy="1883664"/>
          </a:xfrm>
        </p:spPr>
        <p:txBody>
          <a:bodyPr/>
          <a:lstStyle/>
          <a:p>
            <a:r>
              <a:rPr lang="en-US" dirty="0">
                <a:latin typeface="Arial" panose="020B0604020202020204" pitchFamily="34" charset="0"/>
                <a:cs typeface="Arial" panose="020B0604020202020204" pitchFamily="34" charset="0"/>
              </a:rPr>
              <a:t>Akash Raj Nigam</a:t>
            </a:r>
          </a:p>
          <a:p>
            <a:r>
              <a:rPr lang="en-US" dirty="0">
                <a:latin typeface="Arial" panose="020B0604020202020204" pitchFamily="34" charset="0"/>
                <a:cs typeface="Arial" panose="020B0604020202020204" pitchFamily="34" charset="0"/>
              </a:rPr>
              <a:t>Gmail: akashrajnigam38@gmail.com</a:t>
            </a:r>
          </a:p>
          <a:p>
            <a:r>
              <a:rPr lang="en-US" dirty="0">
                <a:latin typeface="Arial" panose="020B0604020202020204" pitchFamily="34" charset="0"/>
                <a:cs typeface="Arial" panose="020B0604020202020204" pitchFamily="34" charset="0"/>
              </a:rPr>
              <a:t>LinkedIn: https://www.linkedin.com/in/akash-raj-nigam-46b348192</a:t>
            </a:r>
          </a:p>
          <a:p>
            <a:r>
              <a:rPr lang="en-US" dirty="0" err="1">
                <a:latin typeface="Arial" panose="020B0604020202020204" pitchFamily="34" charset="0"/>
                <a:cs typeface="Arial" panose="020B0604020202020204" pitchFamily="34" charset="0"/>
              </a:rPr>
              <a:t>Peerlist</a:t>
            </a:r>
            <a:r>
              <a:rPr lang="en-US" dirty="0">
                <a:latin typeface="Arial" panose="020B0604020202020204" pitchFamily="34" charset="0"/>
                <a:cs typeface="Arial" panose="020B0604020202020204" pitchFamily="34" charset="0"/>
              </a:rPr>
              <a:t>: https://peerlist.io/akashrajnigam</a:t>
            </a:r>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7" b="7"/>
          <a:stretch/>
        </p:blipFill>
        <p:spPr/>
      </p:pic>
      <p:pic>
        <p:nvPicPr>
          <p:cNvPr id="3" name="Picture 2">
            <a:extLst>
              <a:ext uri="{FF2B5EF4-FFF2-40B4-BE49-F238E27FC236}">
                <a16:creationId xmlns:a16="http://schemas.microsoft.com/office/drawing/2014/main" id="{1565C618-5B6B-5794-9CD4-1BEC7A359FD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443482" y="812292"/>
            <a:ext cx="4636008" cy="4928616"/>
          </a:xfrm>
          <a:prstGeom prst="rect">
            <a:avLst/>
          </a:prstGeom>
        </p:spPr>
      </p:pic>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b="1" dirty="0"/>
              <a:t>Contents</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a:xfrm>
            <a:off x="2992056" y="4326702"/>
            <a:ext cx="1947672" cy="740248"/>
          </a:xfrm>
        </p:spPr>
        <p:txBody>
          <a:bodyPr/>
          <a:lstStyle/>
          <a:p>
            <a:r>
              <a:rPr lang="en-US" dirty="0"/>
              <a:t>Goals and KPIs</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a:xfrm>
            <a:off x="5111904" y="4313642"/>
            <a:ext cx="2197206" cy="740248"/>
          </a:xfrm>
        </p:spPr>
        <p:txBody>
          <a:bodyPr/>
          <a:lstStyle/>
          <a:p>
            <a:r>
              <a:rPr lang="en-US" dirty="0"/>
              <a:t>Recommended Analysis</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Suggestions</a:t>
            </a:r>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
        <p:nvSpPr>
          <p:cNvPr id="17" name="Text Placeholder 16">
            <a:extLst>
              <a:ext uri="{FF2B5EF4-FFF2-40B4-BE49-F238E27FC236}">
                <a16:creationId xmlns:a16="http://schemas.microsoft.com/office/drawing/2014/main" id="{6F17B190-08CE-EFB3-9C2F-28D62D95A0B5}"/>
              </a:ext>
            </a:extLst>
          </p:cNvPr>
          <p:cNvSpPr>
            <a:spLocks noGrp="1"/>
          </p:cNvSpPr>
          <p:nvPr>
            <p:ph type="body" sz="quarter" idx="17"/>
          </p:nvPr>
        </p:nvSpPr>
        <p:spPr/>
        <p:txBody>
          <a:bodyPr/>
          <a:lstStyle/>
          <a:p>
            <a:r>
              <a:rPr lang="en-US" dirty="0"/>
              <a:t>5</a:t>
            </a:r>
            <a:endParaRPr lang="en-IN" dirty="0"/>
          </a:p>
        </p:txBody>
      </p:sp>
      <p:sp>
        <p:nvSpPr>
          <p:cNvPr id="19" name="Text Placeholder 18">
            <a:extLst>
              <a:ext uri="{FF2B5EF4-FFF2-40B4-BE49-F238E27FC236}">
                <a16:creationId xmlns:a16="http://schemas.microsoft.com/office/drawing/2014/main" id="{D0BC11AB-FB4B-0076-B2A3-B33522E9F7F3}"/>
              </a:ext>
            </a:extLst>
          </p:cNvPr>
          <p:cNvSpPr>
            <a:spLocks noGrp="1"/>
          </p:cNvSpPr>
          <p:nvPr>
            <p:ph type="body" sz="quarter" idx="22"/>
          </p:nvPr>
        </p:nvSpPr>
        <p:spPr/>
        <p:txBody>
          <a:bodyPr/>
          <a:lstStyle/>
          <a:p>
            <a:r>
              <a:rPr lang="en-US" dirty="0"/>
              <a:t>Conclusion</a:t>
            </a:r>
            <a:endParaRPr lang="en-IN" dirty="0"/>
          </a:p>
        </p:txBody>
      </p:sp>
    </p:spTree>
    <p:extLst>
      <p:ext uri="{BB962C8B-B14F-4D97-AF65-F5344CB8AC3E}">
        <p14:creationId xmlns:p14="http://schemas.microsoft.com/office/powerpoint/2010/main" val="68197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708670" y="948669"/>
            <a:ext cx="5038344" cy="1709928"/>
          </a:xfrm>
        </p:spPr>
        <p:txBody>
          <a:bodyPr/>
          <a:lstStyle/>
          <a:p>
            <a:r>
              <a:rPr lang="en-US" b="1" dirty="0"/>
              <a:t>Introduction</a:t>
            </a:r>
            <a:br>
              <a:rPr lang="en-US" b="1" dirty="0">
                <a:sym typeface="DM Sans Medium"/>
              </a:rPr>
            </a:br>
            <a:endParaRPr lang="en-US" b="1"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023457" y="1803633"/>
            <a:ext cx="6132351" cy="3892492"/>
          </a:xfrm>
        </p:spPr>
        <p:txBody>
          <a:bodyPr/>
          <a:lstStyle/>
          <a:p>
            <a:r>
              <a:rPr lang="en-US" b="1" dirty="0">
                <a:latin typeface="Arial" panose="020B0604020202020204" pitchFamily="34" charset="0"/>
                <a:cs typeface="Arial" panose="020B0604020202020204" pitchFamily="34" charset="0"/>
              </a:rPr>
              <a:t>Scenario:</a:t>
            </a:r>
          </a:p>
          <a:p>
            <a:r>
              <a:rPr lang="en-US" dirty="0"/>
              <a:t> </a:t>
            </a:r>
            <a:r>
              <a:rPr lang="en-US" sz="1400" dirty="0">
                <a:latin typeface="Arial" panose="020B0604020202020204" pitchFamily="34" charset="0"/>
                <a:cs typeface="Arial" panose="020B0604020202020204" pitchFamily="34" charset="0"/>
              </a:rPr>
              <a:t>Pizza Place is experiencing a steady drop in customer numbers over the past year, which has negatively affected its sales and profitability. The company has gathered a year’s worth of data on various aspects of its business, such as date and time of each order and the pizzas served, with additional details on the type, size, quantity, price, and ingredients.</a:t>
            </a:r>
          </a:p>
          <a:p>
            <a:endParaRPr lang="en-US" dirty="0"/>
          </a:p>
          <a:p>
            <a:r>
              <a:rPr lang="en-US" b="1" dirty="0">
                <a:latin typeface="Arial" panose="020B0604020202020204" pitchFamily="34" charset="0"/>
                <a:cs typeface="Arial" panose="020B0604020202020204" pitchFamily="34" charset="0"/>
              </a:rPr>
              <a:t>Problem Statement:</a:t>
            </a:r>
          </a:p>
          <a:p>
            <a:r>
              <a:rPr lang="en-US" b="1"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Using the data the company wants to analyze this data to identify the root causes of the customer decline, the current and potential customer segments, and the opportunities to enhance customer satisfaction and retention. The ultimate goal is to increase customer traffic and sales by implementing data-driven strategies</a:t>
            </a:r>
            <a:r>
              <a:rPr lang="en-US" sz="1400" dirty="0"/>
              <a:t>.</a:t>
            </a:r>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pic>
        <p:nvPicPr>
          <p:cNvPr id="5" name="Picture 4">
            <a:extLst>
              <a:ext uri="{FF2B5EF4-FFF2-40B4-BE49-F238E27FC236}">
                <a16:creationId xmlns:a16="http://schemas.microsoft.com/office/drawing/2014/main" id="{8E19ECBE-BE59-5FBE-BDEA-97084A229961}"/>
              </a:ext>
            </a:extLst>
          </p:cNvPr>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8285876" y="0"/>
            <a:ext cx="3906124" cy="6858000"/>
          </a:xfrm>
          <a:prstGeom prst="rect">
            <a:avLst/>
          </a:prstGeo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xy" algn="b"/>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1044177" y="2118167"/>
            <a:ext cx="3608846" cy="2335338"/>
          </a:xfrm>
        </p:spPr>
        <p:txBody>
          <a:bodyPr/>
          <a:lstStyle/>
          <a:p>
            <a:r>
              <a:rPr lang="en-US" sz="6600" b="1" dirty="0">
                <a:solidFill>
                  <a:schemeClr val="bg1"/>
                </a:solidFill>
              </a:rPr>
              <a:t>Goals &amp;  </a:t>
            </a:r>
            <a:br>
              <a:rPr lang="en-US" sz="6600" b="1" dirty="0">
                <a:solidFill>
                  <a:schemeClr val="bg1"/>
                </a:solidFill>
              </a:rPr>
            </a:br>
            <a:r>
              <a:rPr lang="en-US" sz="6600" b="1" dirty="0">
                <a:solidFill>
                  <a:schemeClr val="bg1"/>
                </a:solidFill>
              </a:rPr>
              <a:t>   KPIs</a:t>
            </a:r>
          </a:p>
        </p:txBody>
      </p:sp>
      <p:sp>
        <p:nvSpPr>
          <p:cNvPr id="6" name="TextBox 5">
            <a:extLst>
              <a:ext uri="{FF2B5EF4-FFF2-40B4-BE49-F238E27FC236}">
                <a16:creationId xmlns:a16="http://schemas.microsoft.com/office/drawing/2014/main" id="{9DBCD10F-9C35-4DE9-3726-CEF1BEA652FB}"/>
              </a:ext>
            </a:extLst>
          </p:cNvPr>
          <p:cNvSpPr txBox="1"/>
          <p:nvPr/>
        </p:nvSpPr>
        <p:spPr>
          <a:xfrm>
            <a:off x="6035544" y="1728132"/>
            <a:ext cx="4496499" cy="3785652"/>
          </a:xfrm>
          <a:prstGeom prst="rect">
            <a:avLst/>
          </a:prstGeom>
          <a:noFill/>
        </p:spPr>
        <p:txBody>
          <a:bodyPr wrap="square" rtlCol="0">
            <a:spAutoFit/>
          </a:bodyPr>
          <a:lstStyle/>
          <a:p>
            <a:r>
              <a:rPr lang="en-US" sz="2000" b="1" dirty="0">
                <a:solidFill>
                  <a:srgbClr val="282828"/>
                </a:solidFill>
              </a:rPr>
              <a:t>Goals: </a:t>
            </a:r>
          </a:p>
          <a:p>
            <a:pPr marL="285750" indent="-285750">
              <a:buFont typeface="Arial" panose="020B0604020202020204" pitchFamily="34" charset="0"/>
              <a:buChar char="•"/>
            </a:pPr>
            <a:r>
              <a:rPr lang="en-US" dirty="0">
                <a:solidFill>
                  <a:srgbClr val="282828"/>
                </a:solidFill>
              </a:rPr>
              <a:t>Finding insights as to why the customers are declining.</a:t>
            </a:r>
          </a:p>
          <a:p>
            <a:pPr marL="285750" indent="-285750">
              <a:buFont typeface="Arial" panose="020B0604020202020204" pitchFamily="34" charset="0"/>
              <a:buChar char="•"/>
            </a:pPr>
            <a:r>
              <a:rPr lang="en-US" dirty="0">
                <a:solidFill>
                  <a:srgbClr val="282828"/>
                </a:solidFill>
              </a:rPr>
              <a:t>Finding customers’ preferences and their buying patterns to understand their psychology.</a:t>
            </a:r>
          </a:p>
          <a:p>
            <a:pPr marL="285750" indent="-285750">
              <a:buFont typeface="Arial" panose="020B0604020202020204" pitchFamily="34" charset="0"/>
              <a:buChar char="•"/>
            </a:pPr>
            <a:r>
              <a:rPr lang="en-US" dirty="0">
                <a:solidFill>
                  <a:srgbClr val="282828"/>
                </a:solidFill>
              </a:rPr>
              <a:t>Providing data driven solutions to increase the sales of Pizza within a year.</a:t>
            </a:r>
          </a:p>
          <a:p>
            <a:pPr marL="285750" indent="-285750">
              <a:buFont typeface="Arial" panose="020B0604020202020204" pitchFamily="34" charset="0"/>
              <a:buChar char="•"/>
            </a:pPr>
            <a:endParaRPr lang="en-US" sz="2000" b="1" dirty="0">
              <a:solidFill>
                <a:srgbClr val="282828"/>
              </a:solidFill>
            </a:endParaRPr>
          </a:p>
          <a:p>
            <a:r>
              <a:rPr lang="en-US" sz="2000" b="1" dirty="0">
                <a:solidFill>
                  <a:srgbClr val="282828"/>
                </a:solidFill>
              </a:rPr>
              <a:t>KPIs:</a:t>
            </a:r>
          </a:p>
          <a:p>
            <a:pPr marL="285750" indent="-285750">
              <a:buFont typeface="Arial" panose="020B0604020202020204" pitchFamily="34" charset="0"/>
              <a:buChar char="•"/>
            </a:pPr>
            <a:r>
              <a:rPr lang="en-US" dirty="0">
                <a:solidFill>
                  <a:srgbClr val="282828"/>
                </a:solidFill>
              </a:rPr>
              <a:t>Total revenue of the company for the year.</a:t>
            </a:r>
          </a:p>
          <a:p>
            <a:pPr marL="285750" indent="-285750">
              <a:buFont typeface="Arial" panose="020B0604020202020204" pitchFamily="34" charset="0"/>
              <a:buChar char="•"/>
            </a:pPr>
            <a:r>
              <a:rPr lang="en-US" dirty="0">
                <a:solidFill>
                  <a:srgbClr val="282828"/>
                </a:solidFill>
              </a:rPr>
              <a:t>Average number of customers buying pizzas.</a:t>
            </a:r>
          </a:p>
          <a:p>
            <a:pPr marL="285750" indent="-285750">
              <a:buFont typeface="Arial" panose="020B0604020202020204" pitchFamily="34" charset="0"/>
              <a:buChar char="•"/>
            </a:pPr>
            <a:r>
              <a:rPr lang="en-US" dirty="0">
                <a:solidFill>
                  <a:srgbClr val="282828"/>
                </a:solidFill>
              </a:rPr>
              <a:t>Peak months and hours for better sales.</a:t>
            </a:r>
          </a:p>
          <a:p>
            <a:pPr marL="285750" indent="-285750">
              <a:buFont typeface="Arial" panose="020B0604020202020204" pitchFamily="34" charset="0"/>
              <a:buChar char="•"/>
            </a:pPr>
            <a:endParaRPr lang="en-IN" b="1" dirty="0"/>
          </a:p>
        </p:txBody>
      </p:sp>
    </p:spTree>
    <p:extLst>
      <p:ext uri="{BB962C8B-B14F-4D97-AF65-F5344CB8AC3E}">
        <p14:creationId xmlns:p14="http://schemas.microsoft.com/office/powerpoint/2010/main" val="375226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none" algn="tl"/>
        </a:blip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3122618" y="2291720"/>
            <a:ext cx="6473952" cy="1901952"/>
          </a:xfrm>
        </p:spPr>
        <p:txBody>
          <a:bodyPr/>
          <a:lstStyle/>
          <a:p>
            <a:r>
              <a:rPr lang="en-US" sz="5400" b="1" dirty="0"/>
              <a:t>Recommended </a:t>
            </a:r>
            <a:br>
              <a:rPr lang="en-US" sz="5400" b="1" dirty="0"/>
            </a:br>
            <a:r>
              <a:rPr lang="en-US" sz="5400" b="1" dirty="0"/>
              <a:t>       Analysis</a:t>
            </a:r>
          </a:p>
        </p:txBody>
      </p:sp>
      <p:sp>
        <p:nvSpPr>
          <p:cNvPr id="15" name="Text Placeholder 14">
            <a:extLst>
              <a:ext uri="{FF2B5EF4-FFF2-40B4-BE49-F238E27FC236}">
                <a16:creationId xmlns:a16="http://schemas.microsoft.com/office/drawing/2014/main" id="{54317115-FD85-31A5-ECE5-0C8947AB706D}"/>
              </a:ext>
            </a:extLst>
          </p:cNvPr>
          <p:cNvSpPr>
            <a:spLocks noGrp="1"/>
          </p:cNvSpPr>
          <p:nvPr>
            <p:ph type="body" sz="quarter" idx="15"/>
          </p:nvPr>
        </p:nvSpPr>
        <p:spPr>
          <a:ln>
            <a:solidFill>
              <a:schemeClr val="accent4"/>
            </a:solidFill>
          </a:ln>
        </p:spPr>
        <p:txBody>
          <a:bodyPr/>
          <a:lstStyle/>
          <a:p>
            <a:endParaRPr lang="en-IN" dirty="0"/>
          </a:p>
        </p:txBody>
      </p:sp>
      <p:sp>
        <p:nvSpPr>
          <p:cNvPr id="14" name="Text Placeholder 13">
            <a:extLst>
              <a:ext uri="{FF2B5EF4-FFF2-40B4-BE49-F238E27FC236}">
                <a16:creationId xmlns:a16="http://schemas.microsoft.com/office/drawing/2014/main" id="{D59C27F6-AF77-F432-D4D1-59D87E307311}"/>
              </a:ext>
            </a:extLst>
          </p:cNvPr>
          <p:cNvSpPr>
            <a:spLocks noGrp="1"/>
          </p:cNvSpPr>
          <p:nvPr>
            <p:ph type="body" sz="quarter" idx="14"/>
          </p:nvPr>
        </p:nvSpPr>
        <p:spPr>
          <a:xfrm>
            <a:off x="9165390" y="3888390"/>
            <a:ext cx="1798955" cy="2062163"/>
          </a:xfrm>
          <a:ln>
            <a:solidFill>
              <a:schemeClr val="accent4"/>
            </a:solidFill>
          </a:ln>
        </p:spPr>
        <p:txBody>
          <a:bodyPr/>
          <a:lstStyle/>
          <a:p>
            <a:endParaRPr lang="en-IN" dirty="0"/>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6"/>
          </p:nvPr>
        </p:nvSpPr>
        <p:spPr/>
        <p:txBody>
          <a:bodyPr/>
          <a:lstStyle/>
          <a:p>
            <a:r>
              <a:rPr lang="en-US" dirty="0"/>
              <a:t>20XX</a:t>
            </a:r>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7"/>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8"/>
          </p:nvPr>
        </p:nvSpPr>
        <p:spPr/>
        <p:txBody>
          <a:bodyPr/>
          <a:lstStyle/>
          <a:p>
            <a:fld id="{8D0AFDD5-844D-364D-8AEC-50CF4D36D55D}" type="slidenum">
              <a:rPr lang="en-US" smtClean="0"/>
              <a:pPr/>
              <a:t>5</a:t>
            </a:fld>
            <a:endParaRPr lang="en-US" dirty="0"/>
          </a:p>
        </p:txBody>
      </p:sp>
    </p:spTree>
    <p:extLst>
      <p:ext uri="{BB962C8B-B14F-4D97-AF65-F5344CB8AC3E}">
        <p14:creationId xmlns:p14="http://schemas.microsoft.com/office/powerpoint/2010/main" val="283108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4000"/>
            <a:lum/>
          </a:blip>
          <a:srcRect/>
          <a:tile tx="0" ty="0" sx="100000" sy="100000" flip="none" algn="tl"/>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379477" y="343245"/>
            <a:ext cx="5384716" cy="1288932"/>
          </a:xfrm>
        </p:spPr>
        <p:txBody>
          <a:bodyPr/>
          <a:lstStyle/>
          <a:p>
            <a:pPr algn="ctr"/>
            <a:r>
              <a:rPr lang="en-US" sz="3600" dirty="0"/>
              <a:t>1. </a:t>
            </a:r>
            <a:r>
              <a:rPr lang="en-US" sz="3600" b="1" dirty="0"/>
              <a:t>Average Customers</a:t>
            </a:r>
            <a:br>
              <a:rPr lang="en-US" sz="3600" b="1" dirty="0"/>
            </a:br>
            <a:r>
              <a:rPr lang="en-US" sz="3600" b="1" dirty="0"/>
              <a:t>Per Day</a:t>
            </a:r>
          </a:p>
        </p:txBody>
      </p:sp>
      <p:graphicFrame>
        <p:nvGraphicFramePr>
          <p:cNvPr id="7" name="Content Placeholder 6">
            <a:extLst>
              <a:ext uri="{FF2B5EF4-FFF2-40B4-BE49-F238E27FC236}">
                <a16:creationId xmlns:a16="http://schemas.microsoft.com/office/drawing/2014/main" id="{097520F6-79C4-C725-C892-D231015A479E}"/>
              </a:ext>
            </a:extLst>
          </p:cNvPr>
          <p:cNvGraphicFramePr>
            <a:graphicFrameLocks noGrp="1"/>
          </p:cNvGraphicFramePr>
          <p:nvPr>
            <p:ph type="pic" sz="quarter" idx="10"/>
            <p:extLst>
              <p:ext uri="{D42A27DB-BD31-4B8C-83A1-F6EECF244321}">
                <p14:modId xmlns:p14="http://schemas.microsoft.com/office/powerpoint/2010/main" val="3146164968"/>
              </p:ext>
            </p:extLst>
          </p:nvPr>
        </p:nvGraphicFramePr>
        <p:xfrm>
          <a:off x="763929" y="1764218"/>
          <a:ext cx="4073682" cy="4347535"/>
        </p:xfrm>
        <a:graphic>
          <a:graphicData uri="http://schemas.openxmlformats.org/drawingml/2006/table">
            <a:tbl>
              <a:tblPr>
                <a:effectLst>
                  <a:outerShdw blurRad="50800" dist="38100" dir="2700000" algn="tl" rotWithShape="0">
                    <a:prstClr val="black">
                      <a:alpha val="40000"/>
                    </a:prstClr>
                  </a:outerShdw>
                </a:effectLst>
              </a:tblPr>
              <a:tblGrid>
                <a:gridCol w="1689904">
                  <a:extLst>
                    <a:ext uri="{9D8B030D-6E8A-4147-A177-3AD203B41FA5}">
                      <a16:colId xmlns:a16="http://schemas.microsoft.com/office/drawing/2014/main" val="1021869049"/>
                    </a:ext>
                  </a:extLst>
                </a:gridCol>
                <a:gridCol w="2383778">
                  <a:extLst>
                    <a:ext uri="{9D8B030D-6E8A-4147-A177-3AD203B41FA5}">
                      <a16:colId xmlns:a16="http://schemas.microsoft.com/office/drawing/2014/main" val="778795966"/>
                    </a:ext>
                  </a:extLst>
                </a:gridCol>
              </a:tblGrid>
              <a:tr h="520208">
                <a:tc>
                  <a:txBody>
                    <a:bodyPr/>
                    <a:lstStyle/>
                    <a:p>
                      <a:pPr algn="l" fontAlgn="b"/>
                      <a:r>
                        <a:rPr lang="en-IN" sz="1600" b="1" i="0" u="none" strike="noStrike" dirty="0">
                          <a:solidFill>
                            <a:srgbClr val="000000"/>
                          </a:solidFill>
                          <a:effectLst/>
                          <a:latin typeface="Calibri" panose="020F0502020204030204" pitchFamily="34" charset="0"/>
                        </a:rPr>
                        <a:t>Months</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blipFill>
                      <a:blip r:embed="rId2"/>
                      <a:tile tx="0" ty="0" sx="100000" sy="100000" flip="none" algn="tl"/>
                    </a:blipFill>
                  </a:tcPr>
                </a:tc>
                <a:tc>
                  <a:txBody>
                    <a:bodyPr/>
                    <a:lstStyle/>
                    <a:p>
                      <a:pPr algn="l" fontAlgn="b"/>
                      <a:r>
                        <a:rPr lang="en-US" sz="1600" b="1" i="0" u="none" strike="noStrike" dirty="0">
                          <a:solidFill>
                            <a:srgbClr val="000000"/>
                          </a:solidFill>
                          <a:effectLst/>
                          <a:latin typeface="Calibri" panose="020F0502020204030204" pitchFamily="34" charset="0"/>
                        </a:rPr>
                        <a:t>Average of </a:t>
                      </a:r>
                      <a:r>
                        <a:rPr lang="en-US" sz="1600" b="1" i="0" u="none" strike="noStrike" dirty="0" err="1">
                          <a:solidFill>
                            <a:srgbClr val="000000"/>
                          </a:solidFill>
                          <a:effectLst/>
                          <a:latin typeface="Calibri" panose="020F0502020204030204" pitchFamily="34" charset="0"/>
                        </a:rPr>
                        <a:t>order_details_id</a:t>
                      </a:r>
                      <a:endParaRPr lang="en-US" sz="1600" b="1"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blipFill>
                      <a:blip r:embed="rId2"/>
                      <a:tile tx="0" ty="0" sx="100000" sy="100000" flip="none" algn="tl"/>
                    </a:blipFill>
                  </a:tcPr>
                </a:tc>
                <a:extLst>
                  <a:ext uri="{0D108BD9-81ED-4DB2-BD59-A6C34878D82A}">
                    <a16:rowId xmlns:a16="http://schemas.microsoft.com/office/drawing/2014/main" val="1766895148"/>
                  </a:ext>
                </a:extLst>
              </a:tr>
              <a:tr h="273708">
                <a:tc>
                  <a:txBody>
                    <a:bodyPr/>
                    <a:lstStyle/>
                    <a:p>
                      <a:pPr algn="l" fontAlgn="b"/>
                      <a:r>
                        <a:rPr lang="en-IN" sz="1600" b="1" i="0" u="none" strike="noStrike" dirty="0">
                          <a:solidFill>
                            <a:srgbClr val="000000"/>
                          </a:solidFill>
                          <a:effectLst/>
                          <a:latin typeface="Calibri" panose="020F0502020204030204" pitchFamily="34" charset="0"/>
                        </a:rPr>
                        <a:t>Jan</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solidFill>
                      <a:srgbClr val="FCE4D6"/>
                    </a:solidFill>
                  </a:tcPr>
                </a:tc>
                <a:tc>
                  <a:txBody>
                    <a:bodyPr/>
                    <a:lstStyle/>
                    <a:p>
                      <a:pPr algn="r" fontAlgn="b"/>
                      <a:r>
                        <a:rPr lang="en-IN" sz="1600" b="1" i="0" u="none" strike="noStrike">
                          <a:solidFill>
                            <a:srgbClr val="000000"/>
                          </a:solidFill>
                          <a:effectLst/>
                          <a:latin typeface="Calibri" panose="020F0502020204030204" pitchFamily="34" charset="0"/>
                        </a:rPr>
                        <a:t>2078.5</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solidFill>
                      <a:srgbClr val="FCE4D6"/>
                    </a:solidFill>
                  </a:tcPr>
                </a:tc>
                <a:extLst>
                  <a:ext uri="{0D108BD9-81ED-4DB2-BD59-A6C34878D82A}">
                    <a16:rowId xmlns:a16="http://schemas.microsoft.com/office/drawing/2014/main" val="4129250482"/>
                  </a:ext>
                </a:extLst>
              </a:tr>
              <a:tr h="273708">
                <a:tc>
                  <a:txBody>
                    <a:bodyPr/>
                    <a:lstStyle/>
                    <a:p>
                      <a:pPr algn="l" fontAlgn="b"/>
                      <a:r>
                        <a:rPr lang="en-IN" sz="1600" b="1" i="0" u="none" strike="noStrike" dirty="0">
                          <a:solidFill>
                            <a:srgbClr val="000000"/>
                          </a:solidFill>
                          <a:effectLst/>
                          <a:latin typeface="Calibri" panose="020F0502020204030204" pitchFamily="34" charset="0"/>
                        </a:rPr>
                        <a:t>Feb</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6102.5</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2793383465"/>
                  </a:ext>
                </a:extLst>
              </a:tr>
              <a:tr h="273708">
                <a:tc>
                  <a:txBody>
                    <a:bodyPr/>
                    <a:lstStyle/>
                    <a:p>
                      <a:pPr algn="l" fontAlgn="b"/>
                      <a:r>
                        <a:rPr lang="en-IN" sz="1600" b="1" i="0" u="none" strike="noStrike" dirty="0">
                          <a:solidFill>
                            <a:srgbClr val="000000"/>
                          </a:solidFill>
                          <a:effectLst/>
                          <a:latin typeface="Calibri" panose="020F0502020204030204" pitchFamily="34" charset="0"/>
                        </a:rPr>
                        <a:t>Mar</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a:solidFill>
                            <a:srgbClr val="000000"/>
                          </a:solidFill>
                          <a:effectLst/>
                          <a:latin typeface="Calibri" panose="020F0502020204030204" pitchFamily="34" charset="0"/>
                        </a:rPr>
                        <a:t>10141.5</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3481421875"/>
                  </a:ext>
                </a:extLst>
              </a:tr>
              <a:tr h="273708">
                <a:tc>
                  <a:txBody>
                    <a:bodyPr/>
                    <a:lstStyle/>
                    <a:p>
                      <a:pPr algn="l" fontAlgn="b"/>
                      <a:r>
                        <a:rPr lang="en-IN" sz="1600" b="1" i="0" u="none" strike="noStrike" dirty="0">
                          <a:solidFill>
                            <a:srgbClr val="000000"/>
                          </a:solidFill>
                          <a:effectLst/>
                          <a:latin typeface="Calibri" panose="020F0502020204030204" pitchFamily="34" charset="0"/>
                        </a:rPr>
                        <a:t>Apr</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a:solidFill>
                            <a:srgbClr val="000000"/>
                          </a:solidFill>
                          <a:effectLst/>
                          <a:latin typeface="Calibri" panose="020F0502020204030204" pitchFamily="34" charset="0"/>
                        </a:rPr>
                        <a:t>14268</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149001950"/>
                  </a:ext>
                </a:extLst>
              </a:tr>
              <a:tr h="273708">
                <a:tc>
                  <a:txBody>
                    <a:bodyPr/>
                    <a:lstStyle/>
                    <a:p>
                      <a:pPr algn="l" fontAlgn="b"/>
                      <a:r>
                        <a:rPr lang="en-IN" sz="1600" b="1" i="0" u="none" strike="noStrike">
                          <a:solidFill>
                            <a:srgbClr val="000000"/>
                          </a:solidFill>
                          <a:effectLst/>
                          <a:latin typeface="Calibri" panose="020F0502020204030204" pitchFamily="34" charset="0"/>
                        </a:rPr>
                        <a:t>May</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18421</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3849497010"/>
                  </a:ext>
                </a:extLst>
              </a:tr>
              <a:tr h="273708">
                <a:tc>
                  <a:txBody>
                    <a:bodyPr/>
                    <a:lstStyle/>
                    <a:p>
                      <a:pPr algn="l" fontAlgn="b"/>
                      <a:r>
                        <a:rPr lang="en-IN" sz="1600" b="1" i="0" u="none" strike="noStrike">
                          <a:solidFill>
                            <a:srgbClr val="000000"/>
                          </a:solidFill>
                          <a:effectLst/>
                          <a:latin typeface="Calibri" panose="020F0502020204030204" pitchFamily="34" charset="0"/>
                        </a:rPr>
                        <a:t>Jun</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22553</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3251024403"/>
                  </a:ext>
                </a:extLst>
              </a:tr>
              <a:tr h="273708">
                <a:tc>
                  <a:txBody>
                    <a:bodyPr/>
                    <a:lstStyle/>
                    <a:p>
                      <a:pPr algn="l" fontAlgn="b"/>
                      <a:r>
                        <a:rPr lang="en-IN" sz="1600" b="1" i="0" u="none" strike="noStrike">
                          <a:solidFill>
                            <a:srgbClr val="000000"/>
                          </a:solidFill>
                          <a:effectLst/>
                          <a:latin typeface="Calibri" panose="020F0502020204030204" pitchFamily="34" charset="0"/>
                        </a:rPr>
                        <a:t>Jul</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26716</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1081430073"/>
                  </a:ext>
                </a:extLst>
              </a:tr>
              <a:tr h="273708">
                <a:tc>
                  <a:txBody>
                    <a:bodyPr/>
                    <a:lstStyle/>
                    <a:p>
                      <a:pPr algn="l" fontAlgn="b"/>
                      <a:r>
                        <a:rPr lang="en-IN" sz="1600" b="1" i="0" u="none" strike="noStrike">
                          <a:solidFill>
                            <a:srgbClr val="000000"/>
                          </a:solidFill>
                          <a:effectLst/>
                          <a:latin typeface="Calibri" panose="020F0502020204030204" pitchFamily="34" charset="0"/>
                        </a:rPr>
                        <a:t>Aug</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30913.5</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3096551618"/>
                  </a:ext>
                </a:extLst>
              </a:tr>
              <a:tr h="273708">
                <a:tc>
                  <a:txBody>
                    <a:bodyPr/>
                    <a:lstStyle/>
                    <a:p>
                      <a:pPr algn="l" fontAlgn="b"/>
                      <a:r>
                        <a:rPr lang="en-IN" sz="1600" b="1" i="0" u="none" strike="noStrike">
                          <a:solidFill>
                            <a:srgbClr val="000000"/>
                          </a:solidFill>
                          <a:effectLst/>
                          <a:latin typeface="Calibri" panose="020F0502020204030204" pitchFamily="34" charset="0"/>
                        </a:rPr>
                        <a:t>Sep</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34870</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184957570"/>
                  </a:ext>
                </a:extLst>
              </a:tr>
              <a:tr h="273708">
                <a:tc>
                  <a:txBody>
                    <a:bodyPr/>
                    <a:lstStyle/>
                    <a:p>
                      <a:pPr algn="l" fontAlgn="b"/>
                      <a:r>
                        <a:rPr lang="en-IN" sz="1600" b="1" i="0" u="none" strike="noStrike">
                          <a:solidFill>
                            <a:srgbClr val="000000"/>
                          </a:solidFill>
                          <a:effectLst/>
                          <a:latin typeface="Calibri" panose="020F0502020204030204" pitchFamily="34" charset="0"/>
                        </a:rPr>
                        <a:t>Oct</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38678</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4121740649"/>
                  </a:ext>
                </a:extLst>
              </a:tr>
              <a:tr h="273708">
                <a:tc>
                  <a:txBody>
                    <a:bodyPr/>
                    <a:lstStyle/>
                    <a:p>
                      <a:pPr algn="l" fontAlgn="b"/>
                      <a:r>
                        <a:rPr lang="en-IN" sz="1600" b="1" i="0" u="none" strike="noStrike">
                          <a:solidFill>
                            <a:srgbClr val="000000"/>
                          </a:solidFill>
                          <a:effectLst/>
                          <a:latin typeface="Calibri" panose="020F0502020204030204" pitchFamily="34" charset="0"/>
                        </a:rPr>
                        <a:t>Nov</a:t>
                      </a:r>
                    </a:p>
                  </a:txBody>
                  <a:tcPr marL="7620" marR="7620" marT="7620" marB="0" anchor="b">
                    <a:lnL>
                      <a:noFill/>
                    </a:lnL>
                    <a:lnR>
                      <a:noFill/>
                    </a:lnR>
                    <a:lnT>
                      <a:noFill/>
                    </a:lnT>
                    <a:lnB>
                      <a:noFill/>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42669</a:t>
                      </a:r>
                    </a:p>
                  </a:txBody>
                  <a:tcPr marL="7620" marR="7620" marT="7620" marB="0" anchor="b">
                    <a:lnL>
                      <a:noFill/>
                    </a:lnL>
                    <a:lnR>
                      <a:noFill/>
                    </a:lnR>
                    <a:lnT>
                      <a:noFill/>
                    </a:lnT>
                    <a:lnB>
                      <a:noFill/>
                    </a:lnB>
                    <a:solidFill>
                      <a:srgbClr val="FCE4D6"/>
                    </a:solidFill>
                  </a:tcPr>
                </a:tc>
                <a:extLst>
                  <a:ext uri="{0D108BD9-81ED-4DB2-BD59-A6C34878D82A}">
                    <a16:rowId xmlns:a16="http://schemas.microsoft.com/office/drawing/2014/main" val="698286986"/>
                  </a:ext>
                </a:extLst>
              </a:tr>
              <a:tr h="273708">
                <a:tc>
                  <a:txBody>
                    <a:bodyPr/>
                    <a:lstStyle/>
                    <a:p>
                      <a:pPr algn="l" fontAlgn="b"/>
                      <a:r>
                        <a:rPr lang="en-IN" sz="1600" b="1" i="0" u="none" strike="noStrike">
                          <a:solidFill>
                            <a:srgbClr val="000000"/>
                          </a:solidFill>
                          <a:effectLst/>
                          <a:latin typeface="Calibri" panose="020F0502020204030204" pitchFamily="34" charset="0"/>
                        </a:rPr>
                        <a:t>Dec</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solidFill>
                      <a:srgbClr val="FCE4D6"/>
                    </a:solidFill>
                  </a:tcPr>
                </a:tc>
                <a:tc>
                  <a:txBody>
                    <a:bodyPr/>
                    <a:lstStyle/>
                    <a:p>
                      <a:pPr algn="r" fontAlgn="b"/>
                      <a:r>
                        <a:rPr lang="en-IN" sz="1600" b="1" i="0" u="none" strike="noStrike" dirty="0">
                          <a:solidFill>
                            <a:srgbClr val="000000"/>
                          </a:solidFill>
                          <a:effectLst/>
                          <a:latin typeface="Calibri" panose="020F0502020204030204" pitchFamily="34" charset="0"/>
                        </a:rPr>
                        <a:t>46691</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solidFill>
                      <a:srgbClr val="FCE4D6"/>
                    </a:solidFill>
                  </a:tcPr>
                </a:tc>
                <a:extLst>
                  <a:ext uri="{0D108BD9-81ED-4DB2-BD59-A6C34878D82A}">
                    <a16:rowId xmlns:a16="http://schemas.microsoft.com/office/drawing/2014/main" val="1030143791"/>
                  </a:ext>
                </a:extLst>
              </a:tr>
              <a:tr h="278726">
                <a:tc>
                  <a:txBody>
                    <a:bodyPr/>
                    <a:lstStyle/>
                    <a:p>
                      <a:pPr algn="l" fontAlgn="b"/>
                      <a:r>
                        <a:rPr lang="en-IN" sz="1600" b="1" i="0" u="none" strike="noStrike" dirty="0">
                          <a:solidFill>
                            <a:srgbClr val="000000"/>
                          </a:solidFill>
                          <a:effectLst/>
                          <a:latin typeface="Calibri" panose="020F0502020204030204" pitchFamily="34" charset="0"/>
                        </a:rPr>
                        <a:t>Grand Total</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blipFill>
                      <a:blip r:embed="rId2"/>
                      <a:tile tx="0" ty="0" sx="100000" sy="100000" flip="none" algn="tl"/>
                    </a:blipFill>
                  </a:tcPr>
                </a:tc>
                <a:tc>
                  <a:txBody>
                    <a:bodyPr/>
                    <a:lstStyle/>
                    <a:p>
                      <a:pPr algn="r" fontAlgn="b"/>
                      <a:r>
                        <a:rPr lang="en-IN" sz="1600" b="1" i="0" u="none" strike="noStrike" dirty="0">
                          <a:solidFill>
                            <a:srgbClr val="000000"/>
                          </a:solidFill>
                          <a:effectLst/>
                          <a:latin typeface="Calibri" panose="020F0502020204030204" pitchFamily="34" charset="0"/>
                        </a:rPr>
                        <a:t>24310.5</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blipFill>
                      <a:blip r:embed="rId2"/>
                      <a:tile tx="0" ty="0" sx="100000" sy="100000" flip="none" algn="tl"/>
                    </a:blipFill>
                  </a:tcPr>
                </a:tc>
                <a:extLst>
                  <a:ext uri="{0D108BD9-81ED-4DB2-BD59-A6C34878D82A}">
                    <a16:rowId xmlns:a16="http://schemas.microsoft.com/office/drawing/2014/main" val="1776164086"/>
                  </a:ext>
                </a:extLst>
              </a:tr>
              <a:tr h="264105">
                <a:tc>
                  <a:txBody>
                    <a:bodyPr/>
                    <a:lstStyle/>
                    <a:p>
                      <a:pPr algn="l" fontAlgn="b"/>
                      <a:r>
                        <a:rPr lang="en-IN" sz="1600" b="1" i="0" u="none" strike="noStrike" dirty="0">
                          <a:solidFill>
                            <a:srgbClr val="000000"/>
                          </a:solidFill>
                          <a:effectLst/>
                          <a:latin typeface="Calibri" panose="020F0502020204030204" pitchFamily="34" charset="0"/>
                        </a:rPr>
                        <a:t>Average Customers</a:t>
                      </a:r>
                    </a:p>
                  </a:txBody>
                  <a:tcPr marL="7620" marR="7620" marT="7620" marB="0" anchor="b">
                    <a:lnL>
                      <a:noFill/>
                    </a:lnL>
                    <a:lnR>
                      <a:noFill/>
                    </a:lnR>
                    <a:lnT>
                      <a:noFill/>
                    </a:lnT>
                    <a:lnB>
                      <a:noFill/>
                    </a:lnB>
                    <a:blipFill>
                      <a:blip r:embed="rId2"/>
                      <a:tile tx="0" ty="0" sx="100000" sy="100000" flip="none" algn="tl"/>
                    </a:blipFill>
                  </a:tcPr>
                </a:tc>
                <a:tc>
                  <a:txBody>
                    <a:bodyPr/>
                    <a:lstStyle/>
                    <a:p>
                      <a:pPr algn="r" fontAlgn="b"/>
                      <a:r>
                        <a:rPr lang="en-IN" sz="1600" b="1" i="0" u="none" strike="noStrike" dirty="0">
                          <a:solidFill>
                            <a:srgbClr val="000000"/>
                          </a:solidFill>
                          <a:effectLst/>
                          <a:latin typeface="Calibri" panose="020F0502020204030204" pitchFamily="34" charset="0"/>
                        </a:rPr>
                        <a:t>66</a:t>
                      </a:r>
                    </a:p>
                  </a:txBody>
                  <a:tcPr marL="7620" marR="7620" marT="7620" marB="0" anchor="b">
                    <a:lnL>
                      <a:noFill/>
                    </a:lnL>
                    <a:lnR>
                      <a:noFill/>
                    </a:lnR>
                    <a:lnT>
                      <a:noFill/>
                    </a:lnT>
                    <a:lnB>
                      <a:noFill/>
                    </a:lnB>
                    <a:blipFill>
                      <a:blip r:embed="rId2"/>
                      <a:tile tx="0" ty="0" sx="100000" sy="100000" flip="none" algn="tl"/>
                    </a:blipFill>
                  </a:tcPr>
                </a:tc>
                <a:extLst>
                  <a:ext uri="{0D108BD9-81ED-4DB2-BD59-A6C34878D82A}">
                    <a16:rowId xmlns:a16="http://schemas.microsoft.com/office/drawing/2014/main" val="1351073975"/>
                  </a:ext>
                </a:extLst>
              </a:tr>
            </a:tbl>
          </a:graphicData>
        </a:graphic>
      </p:graphicFrame>
      <p:sp>
        <p:nvSpPr>
          <p:cNvPr id="2" name="Date Placeholder 1">
            <a:extLst>
              <a:ext uri="{FF2B5EF4-FFF2-40B4-BE49-F238E27FC236}">
                <a16:creationId xmlns:a16="http://schemas.microsoft.com/office/drawing/2014/main" id="{7F9A2F75-9D02-3ED8-071B-99FC210DE10A}"/>
              </a:ext>
            </a:extLst>
          </p:cNvPr>
          <p:cNvSpPr>
            <a:spLocks noGrp="1"/>
          </p:cNvSpPr>
          <p:nvPr>
            <p:ph type="dt" sz="half" idx="4294967295"/>
          </p:nvPr>
        </p:nvSpPr>
        <p:spPr>
          <a:xfrm>
            <a:off x="11552238" y="6400800"/>
            <a:ext cx="639762" cy="247650"/>
          </a:xfrm>
        </p:spPr>
        <p:txBody>
          <a:bodyPr/>
          <a:lstStyle/>
          <a:p>
            <a:r>
              <a:rPr lang="en-US" dirty="0"/>
              <a:t>20XX</a:t>
            </a:r>
          </a:p>
        </p:txBody>
      </p:sp>
      <p:sp>
        <p:nvSpPr>
          <p:cNvPr id="8" name="TextBox 7">
            <a:extLst>
              <a:ext uri="{FF2B5EF4-FFF2-40B4-BE49-F238E27FC236}">
                <a16:creationId xmlns:a16="http://schemas.microsoft.com/office/drawing/2014/main" id="{9956B34A-3463-0634-1FBC-37E99993F7C7}"/>
              </a:ext>
            </a:extLst>
          </p:cNvPr>
          <p:cNvSpPr txBox="1"/>
          <p:nvPr/>
        </p:nvSpPr>
        <p:spPr>
          <a:xfrm>
            <a:off x="5914867" y="2951946"/>
            <a:ext cx="4315525" cy="954107"/>
          </a:xfrm>
          <a:prstGeom prst="rect">
            <a:avLst/>
          </a:prstGeom>
          <a:noFill/>
        </p:spPr>
        <p:txBody>
          <a:bodyPr wrap="square" rtlCol="0">
            <a:spAutoFit/>
          </a:bodyPr>
          <a:lstStyle/>
          <a:p>
            <a:pPr algn="ctr"/>
            <a:r>
              <a:rPr lang="en-US" sz="2800" b="0" i="0" u="none" strike="noStrike" dirty="0">
                <a:solidFill>
                  <a:srgbClr val="000000"/>
                </a:solidFill>
                <a:effectLst/>
                <a:latin typeface="Arial" panose="020B0604020202020204" pitchFamily="34" charset="0"/>
              </a:rPr>
              <a:t>On average there are</a:t>
            </a:r>
            <a:r>
              <a:rPr lang="en-US" sz="2800" b="1" i="0" u="none" strike="noStrike" dirty="0">
                <a:solidFill>
                  <a:srgbClr val="000000"/>
                </a:solidFill>
                <a:effectLst/>
                <a:latin typeface="Arial" panose="020B0604020202020204" pitchFamily="34" charset="0"/>
              </a:rPr>
              <a:t> 66 customers</a:t>
            </a:r>
            <a:r>
              <a:rPr lang="en-US" sz="2800" b="0" i="0" u="none" strike="noStrike" dirty="0">
                <a:solidFill>
                  <a:srgbClr val="000000"/>
                </a:solidFill>
                <a:effectLst/>
                <a:latin typeface="Arial" panose="020B0604020202020204" pitchFamily="34" charset="0"/>
              </a:rPr>
              <a:t> each day.</a:t>
            </a:r>
            <a:endParaRPr lang="en-IN" sz="2800" dirty="0"/>
          </a:p>
        </p:txBody>
      </p:sp>
      <p:sp>
        <p:nvSpPr>
          <p:cNvPr id="10" name="Rectangle: Rounded Corners 9">
            <a:extLst>
              <a:ext uri="{FF2B5EF4-FFF2-40B4-BE49-F238E27FC236}">
                <a16:creationId xmlns:a16="http://schemas.microsoft.com/office/drawing/2014/main" id="{6B1C4F98-7C14-4F7B-5303-CBD3185D1958}"/>
              </a:ext>
            </a:extLst>
          </p:cNvPr>
          <p:cNvSpPr/>
          <p:nvPr/>
        </p:nvSpPr>
        <p:spPr>
          <a:xfrm>
            <a:off x="519617" y="343245"/>
            <a:ext cx="5104435" cy="1288932"/>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11023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5850256" y="1628155"/>
            <a:ext cx="4959821" cy="1162762"/>
          </a:xfrm>
        </p:spPr>
        <p:txBody>
          <a:bodyPr/>
          <a:lstStyle/>
          <a:p>
            <a:pPr algn="ctr"/>
            <a:r>
              <a:rPr lang="en-US" sz="4000" dirty="0"/>
              <a:t>2. </a:t>
            </a:r>
            <a:r>
              <a:rPr lang="en-US" sz="3200" b="1" dirty="0"/>
              <a:t>Peak Hours Of The Day</a:t>
            </a:r>
            <a:endParaRPr lang="en-US" sz="4000" b="1" dirty="0"/>
          </a:p>
        </p:txBody>
      </p:sp>
      <p:sp>
        <p:nvSpPr>
          <p:cNvPr id="9" name="Picture Placeholder 8">
            <a:extLst>
              <a:ext uri="{FF2B5EF4-FFF2-40B4-BE49-F238E27FC236}">
                <a16:creationId xmlns:a16="http://schemas.microsoft.com/office/drawing/2014/main" id="{1AADEC1F-7B91-5742-CB3D-EB4622582DB9}"/>
              </a:ext>
            </a:extLst>
          </p:cNvPr>
          <p:cNvSpPr>
            <a:spLocks noGrp="1"/>
          </p:cNvSpPr>
          <p:nvPr>
            <p:ph type="pic" sz="quarter" idx="13"/>
          </p:nvPr>
        </p:nvSpPr>
        <p:spPr/>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a:xfrm>
            <a:off x="5987778" y="3204766"/>
            <a:ext cx="4655475" cy="1218001"/>
          </a:xfrm>
          <a:ln w="19050">
            <a:solidFill>
              <a:schemeClr val="tx1"/>
            </a:solidFill>
          </a:ln>
        </p:spPr>
        <p:txBody>
          <a:bodyPr numCol="2">
            <a:noAutofit/>
          </a:bodyPr>
          <a:lstStyle/>
          <a:p>
            <a:pPr algn="ctr"/>
            <a:r>
              <a:rPr lang="en-US" sz="2000" b="0" i="0" u="none" strike="noStrike" dirty="0">
                <a:solidFill>
                  <a:srgbClr val="000000"/>
                </a:solidFill>
                <a:effectLst/>
                <a:latin typeface="Arial" panose="020B0604020202020204" pitchFamily="34" charset="0"/>
              </a:rPr>
              <a:t>In daytime </a:t>
            </a:r>
            <a:r>
              <a:rPr lang="en-US" sz="2000" b="1" i="0" u="none" strike="noStrike" dirty="0">
                <a:solidFill>
                  <a:srgbClr val="000000"/>
                </a:solidFill>
                <a:effectLst/>
                <a:latin typeface="Arial" panose="020B0604020202020204" pitchFamily="34" charset="0"/>
              </a:rPr>
              <a:t>12PM      to 1PM</a:t>
            </a:r>
            <a:r>
              <a:rPr lang="en-US" sz="2000" b="0" i="0" u="none" strike="noStrike" dirty="0">
                <a:solidFill>
                  <a:srgbClr val="000000"/>
                </a:solidFill>
                <a:effectLst/>
                <a:latin typeface="Arial" panose="020B0604020202020204" pitchFamily="34" charset="0"/>
              </a:rPr>
              <a:t> is the busiest interval. </a:t>
            </a:r>
          </a:p>
          <a:p>
            <a:pPr algn="ctr"/>
            <a:endParaRPr lang="en-US" sz="2000" b="0" i="0" u="none" strike="noStrike" dirty="0">
              <a:solidFill>
                <a:srgbClr val="000000"/>
              </a:solidFill>
              <a:effectLst/>
              <a:latin typeface="Arial" panose="020B0604020202020204" pitchFamily="34" charset="0"/>
            </a:endParaRPr>
          </a:p>
          <a:p>
            <a:pPr algn="ctr"/>
            <a:r>
              <a:rPr lang="en-US" sz="2000" b="0" i="0" u="none" strike="noStrike" dirty="0">
                <a:solidFill>
                  <a:srgbClr val="000000"/>
                </a:solidFill>
                <a:effectLst/>
                <a:latin typeface="Arial" panose="020B0604020202020204" pitchFamily="34" charset="0"/>
              </a:rPr>
              <a:t>In evening </a:t>
            </a:r>
            <a:r>
              <a:rPr lang="en-US" sz="2000" b="1" i="0" u="none" strike="noStrike" dirty="0">
                <a:solidFill>
                  <a:srgbClr val="000000"/>
                </a:solidFill>
                <a:effectLst/>
                <a:latin typeface="Arial" panose="020B0604020202020204" pitchFamily="34" charset="0"/>
              </a:rPr>
              <a:t>5PM to 6PM</a:t>
            </a:r>
            <a:r>
              <a:rPr lang="en-US" sz="2000" b="0" i="0" u="none" strike="noStrike" dirty="0">
                <a:solidFill>
                  <a:srgbClr val="000000"/>
                </a:solidFill>
                <a:effectLst/>
                <a:latin typeface="Arial" panose="020B0604020202020204" pitchFamily="34" charset="0"/>
              </a:rPr>
              <a:t> is the most selling time.</a:t>
            </a:r>
            <a:endParaRPr lang="en-US" sz="1800" dirty="0"/>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2"/>
          </p:nvPr>
        </p:nvSpPr>
        <p:spPr/>
        <p:txBody>
          <a:bodyPr/>
          <a:lstStyle/>
          <a:p>
            <a:fld id="{8D0AFDD5-844D-364D-8AEC-50CF4D36D55D}" type="slidenum">
              <a:rPr lang="en-US" smtClean="0"/>
              <a:pPr/>
              <a:t>7</a:t>
            </a:fld>
            <a:endParaRPr lang="en-US" dirty="0"/>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4294967295"/>
          </p:nvPr>
        </p:nvSpPr>
        <p:spPr>
          <a:xfrm>
            <a:off x="0" y="809625"/>
            <a:ext cx="1800225" cy="2062163"/>
          </a:xfrm>
        </p:spPr>
        <p:txBody>
          <a:bodyPr/>
          <a:lstStyle/>
          <a:p>
            <a:r>
              <a:rPr lang="en-US" dirty="0"/>
              <a:t>“</a:t>
            </a:r>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4294967295"/>
          </p:nvPr>
        </p:nvSpPr>
        <p:spPr>
          <a:xfrm>
            <a:off x="0" y="6400800"/>
            <a:ext cx="1463675" cy="247650"/>
          </a:xfrm>
        </p:spPr>
        <p:txBody>
          <a:bodyPr/>
          <a:lstStyle/>
          <a:p>
            <a:r>
              <a:rPr lang="en-US" dirty="0"/>
              <a:t>Presentation title</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4294967295"/>
          </p:nvPr>
        </p:nvSpPr>
        <p:spPr>
          <a:xfrm>
            <a:off x="11552238" y="6400800"/>
            <a:ext cx="639762" cy="247650"/>
          </a:xfrm>
        </p:spPr>
        <p:txBody>
          <a:bodyPr/>
          <a:lstStyle/>
          <a:p>
            <a:r>
              <a:rPr lang="en-US" dirty="0"/>
              <a:t>20XX</a:t>
            </a:r>
          </a:p>
        </p:txBody>
      </p:sp>
      <p:graphicFrame>
        <p:nvGraphicFramePr>
          <p:cNvPr id="10" name="Chart 9">
            <a:extLst>
              <a:ext uri="{FF2B5EF4-FFF2-40B4-BE49-F238E27FC236}">
                <a16:creationId xmlns:a16="http://schemas.microsoft.com/office/drawing/2014/main" id="{450B48E7-2EB6-44AF-A479-F8035ECE3C37}"/>
              </a:ext>
            </a:extLst>
          </p:cNvPr>
          <p:cNvGraphicFramePr>
            <a:graphicFrameLocks/>
          </p:cNvGraphicFramePr>
          <p:nvPr>
            <p:extLst>
              <p:ext uri="{D42A27DB-BD31-4B8C-83A1-F6EECF244321}">
                <p14:modId xmlns:p14="http://schemas.microsoft.com/office/powerpoint/2010/main" val="452287583"/>
              </p:ext>
            </p:extLst>
          </p:nvPr>
        </p:nvGraphicFramePr>
        <p:xfrm>
          <a:off x="0" y="0"/>
          <a:ext cx="4488650" cy="6857999"/>
        </p:xfrm>
        <a:graphic>
          <a:graphicData uri="http://schemas.openxmlformats.org/drawingml/2006/chart">
            <c:chart xmlns:c="http://schemas.openxmlformats.org/drawingml/2006/chart" xmlns:r="http://schemas.openxmlformats.org/officeDocument/2006/relationships" r:id="rId4"/>
          </a:graphicData>
        </a:graphic>
      </p:graphicFrame>
      <p:sp>
        <p:nvSpPr>
          <p:cNvPr id="11" name="Rectangle: Rounded Corners 10">
            <a:extLst>
              <a:ext uri="{FF2B5EF4-FFF2-40B4-BE49-F238E27FC236}">
                <a16:creationId xmlns:a16="http://schemas.microsoft.com/office/drawing/2014/main" id="{BA154FE5-92B2-E427-3F70-317765F39137}"/>
              </a:ext>
            </a:extLst>
          </p:cNvPr>
          <p:cNvSpPr/>
          <p:nvPr/>
        </p:nvSpPr>
        <p:spPr>
          <a:xfrm>
            <a:off x="5987778" y="1477414"/>
            <a:ext cx="4684776" cy="1394374"/>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13288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BFCBDC38-33FA-D741-0336-BFF3847D2FBD}"/>
              </a:ext>
            </a:extLst>
          </p:cNvPr>
          <p:cNvSpPr/>
          <p:nvPr/>
        </p:nvSpPr>
        <p:spPr>
          <a:xfrm>
            <a:off x="-1" y="0"/>
            <a:ext cx="6310583" cy="6858000"/>
          </a:xfrm>
          <a:prstGeom prst="rect">
            <a:avLst/>
          </a:prstGeom>
          <a:blipFill dpi="0" rotWithShape="1">
            <a:blip r:embed="rId2">
              <a:alphaModFix amt="68000"/>
            </a:blip>
            <a:srcRect/>
            <a:tile tx="0" ty="0" sx="100000" sy="100000" flip="none" algn="tl"/>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Slide Number Placeholder 4">
            <a:extLst>
              <a:ext uri="{FF2B5EF4-FFF2-40B4-BE49-F238E27FC236}">
                <a16:creationId xmlns:a16="http://schemas.microsoft.com/office/drawing/2014/main" id="{E39DAF2F-970C-8F64-825D-D1D22E5E4728}"/>
              </a:ext>
            </a:extLst>
          </p:cNvPr>
          <p:cNvSpPr>
            <a:spLocks noGrp="1"/>
          </p:cNvSpPr>
          <p:nvPr>
            <p:ph type="sldNum" sz="quarter" idx="12"/>
          </p:nvPr>
        </p:nvSpPr>
        <p:spPr/>
        <p:txBody>
          <a:bodyPr/>
          <a:lstStyle/>
          <a:p>
            <a:fld id="{8D0AFDD5-844D-364D-8AEC-50CF4D36D55D}" type="slidenum">
              <a:rPr lang="en-US" noProof="0" smtClean="0"/>
              <a:pPr/>
              <a:t>8</a:t>
            </a:fld>
            <a:endParaRPr lang="en-US" noProof="0"/>
          </a:p>
        </p:txBody>
      </p:sp>
      <p:grpSp>
        <p:nvGrpSpPr>
          <p:cNvPr id="25" name="Group 24">
            <a:extLst>
              <a:ext uri="{FF2B5EF4-FFF2-40B4-BE49-F238E27FC236}">
                <a16:creationId xmlns:a16="http://schemas.microsoft.com/office/drawing/2014/main" id="{B3C3DF77-CCB7-89E5-09A4-D6734C9B6386}"/>
              </a:ext>
            </a:extLst>
          </p:cNvPr>
          <p:cNvGrpSpPr/>
          <p:nvPr/>
        </p:nvGrpSpPr>
        <p:grpSpPr>
          <a:xfrm>
            <a:off x="195525" y="1465818"/>
            <a:ext cx="5986599" cy="802649"/>
            <a:chOff x="379477" y="343245"/>
            <a:chExt cx="5384716" cy="1288932"/>
          </a:xfrm>
        </p:grpSpPr>
        <p:sp>
          <p:nvSpPr>
            <p:cNvPr id="23" name="Title 10">
              <a:extLst>
                <a:ext uri="{FF2B5EF4-FFF2-40B4-BE49-F238E27FC236}">
                  <a16:creationId xmlns:a16="http://schemas.microsoft.com/office/drawing/2014/main" id="{D1DE17DB-8B55-C6D4-5196-BE6A29560531}"/>
                </a:ext>
              </a:extLst>
            </p:cNvPr>
            <p:cNvSpPr txBox="1">
              <a:spLocks/>
            </p:cNvSpPr>
            <p:nvPr/>
          </p:nvSpPr>
          <p:spPr>
            <a:xfrm>
              <a:off x="379477" y="343245"/>
              <a:ext cx="5384716" cy="1288932"/>
            </a:xfrm>
            <a:prstGeom prst="rect">
              <a:avLst/>
            </a:prstGeom>
          </p:spPr>
          <p:txBody>
            <a:bodyPr vert="horz" lIns="91440" tIns="45720" rIns="91440" bIns="45720" rtlCol="0" anchor="t">
              <a:noAutofit/>
            </a:bodyPr>
            <a:lst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a:lstStyle>
            <a:p>
              <a:r>
                <a:rPr lang="en-US" sz="3600" dirty="0"/>
                <a:t>3. </a:t>
              </a:r>
              <a:r>
                <a:rPr lang="en-US" sz="3600" b="1" dirty="0"/>
                <a:t>Revenue Analysis</a:t>
              </a:r>
            </a:p>
          </p:txBody>
        </p:sp>
        <p:sp>
          <p:nvSpPr>
            <p:cNvPr id="24" name="Rectangle: Rounded Corners 23">
              <a:extLst>
                <a:ext uri="{FF2B5EF4-FFF2-40B4-BE49-F238E27FC236}">
                  <a16:creationId xmlns:a16="http://schemas.microsoft.com/office/drawing/2014/main" id="{50B14FDF-AB06-D870-8FD5-E2D36E4545AE}"/>
                </a:ext>
              </a:extLst>
            </p:cNvPr>
            <p:cNvSpPr/>
            <p:nvPr/>
          </p:nvSpPr>
          <p:spPr>
            <a:xfrm>
              <a:off x="519617" y="343245"/>
              <a:ext cx="5104435" cy="1288932"/>
            </a:xfrm>
            <a:prstGeom prst="round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28" name="Chart 27">
            <a:extLst>
              <a:ext uri="{FF2B5EF4-FFF2-40B4-BE49-F238E27FC236}">
                <a16:creationId xmlns:a16="http://schemas.microsoft.com/office/drawing/2014/main" id="{57236537-9D2B-4824-9CFA-7EA97E0D5B13}"/>
              </a:ext>
            </a:extLst>
          </p:cNvPr>
          <p:cNvGraphicFramePr>
            <a:graphicFrameLocks/>
          </p:cNvGraphicFramePr>
          <p:nvPr>
            <p:extLst>
              <p:ext uri="{D42A27DB-BD31-4B8C-83A1-F6EECF244321}">
                <p14:modId xmlns:p14="http://schemas.microsoft.com/office/powerpoint/2010/main" val="818251843"/>
              </p:ext>
            </p:extLst>
          </p:nvPr>
        </p:nvGraphicFramePr>
        <p:xfrm>
          <a:off x="6342927" y="0"/>
          <a:ext cx="5849073" cy="37038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9" name="Chart 28">
            <a:extLst>
              <a:ext uri="{FF2B5EF4-FFF2-40B4-BE49-F238E27FC236}">
                <a16:creationId xmlns:a16="http://schemas.microsoft.com/office/drawing/2014/main" id="{FDC98838-8AFF-FB4D-2FF6-CF6F364FB857}"/>
              </a:ext>
            </a:extLst>
          </p:cNvPr>
          <p:cNvGraphicFramePr>
            <a:graphicFrameLocks/>
          </p:cNvGraphicFramePr>
          <p:nvPr>
            <p:extLst>
              <p:ext uri="{D42A27DB-BD31-4B8C-83A1-F6EECF244321}">
                <p14:modId xmlns:p14="http://schemas.microsoft.com/office/powerpoint/2010/main" val="886965605"/>
              </p:ext>
            </p:extLst>
          </p:nvPr>
        </p:nvGraphicFramePr>
        <p:xfrm>
          <a:off x="6532239" y="3703899"/>
          <a:ext cx="5332922" cy="3154101"/>
        </p:xfrm>
        <a:graphic>
          <a:graphicData uri="http://schemas.openxmlformats.org/drawingml/2006/chart">
            <c:chart xmlns:c="http://schemas.openxmlformats.org/drawingml/2006/chart" xmlns:r="http://schemas.openxmlformats.org/officeDocument/2006/relationships" r:id="rId4"/>
          </a:graphicData>
        </a:graphic>
      </p:graphicFrame>
      <p:sp>
        <p:nvSpPr>
          <p:cNvPr id="32" name="TextBox 31">
            <a:extLst>
              <a:ext uri="{FF2B5EF4-FFF2-40B4-BE49-F238E27FC236}">
                <a16:creationId xmlns:a16="http://schemas.microsoft.com/office/drawing/2014/main" id="{D95F52A9-DC93-72F0-7D84-1D942064EDEE}"/>
              </a:ext>
            </a:extLst>
          </p:cNvPr>
          <p:cNvSpPr txBox="1"/>
          <p:nvPr/>
        </p:nvSpPr>
        <p:spPr>
          <a:xfrm>
            <a:off x="578734" y="2706888"/>
            <a:ext cx="5220182" cy="2954655"/>
          </a:xfrm>
          <a:prstGeom prst="rect">
            <a:avLst/>
          </a:prstGeom>
          <a:noFill/>
          <a:ln w="19050" cap="rnd">
            <a:solidFill>
              <a:schemeClr val="tx1"/>
            </a:solidFill>
            <a:bevel/>
          </a:ln>
          <a:effectLst/>
        </p:spPr>
        <p:txBody>
          <a:bodyPr wrap="square" rtlCol="0">
            <a:spAutoFit/>
          </a:bodyPr>
          <a:lstStyle/>
          <a:p>
            <a:r>
              <a:rPr lang="en-US" sz="2000" b="1" dirty="0">
                <a:latin typeface="Arial" panose="020B0604020202020204" pitchFamily="34" charset="0"/>
                <a:cs typeface="Arial" panose="020B0604020202020204" pitchFamily="34" charset="0"/>
              </a:rPr>
              <a:t>Graph 1 </a:t>
            </a:r>
            <a:r>
              <a:rPr lang="en-US" sz="2000" dirty="0">
                <a:latin typeface="Arial" panose="020B0604020202020204" pitchFamily="34" charset="0"/>
                <a:cs typeface="Arial" panose="020B0604020202020204" pitchFamily="34" charset="0"/>
              </a:rPr>
              <a:t>shows </a:t>
            </a:r>
            <a:r>
              <a:rPr lang="en-US" sz="2000" b="1" dirty="0">
                <a:highlight>
                  <a:srgbClr val="00FFFF"/>
                </a:highlight>
                <a:latin typeface="Arial" panose="020B0604020202020204" pitchFamily="34" charset="0"/>
                <a:cs typeface="Arial" panose="020B0604020202020204" pitchFamily="34" charset="0"/>
              </a:rPr>
              <a:t>Revenue Per Month </a:t>
            </a:r>
            <a:r>
              <a:rPr lang="en-US" sz="2000" dirty="0">
                <a:latin typeface="Arial" panose="020B0604020202020204" pitchFamily="34" charset="0"/>
                <a:cs typeface="Arial" panose="020B0604020202020204" pitchFamily="34" charset="0"/>
              </a:rPr>
              <a:t>where</a:t>
            </a:r>
          </a:p>
          <a:p>
            <a:pPr marL="285750" indent="-285750">
              <a:lnSpc>
                <a:spcPct val="150000"/>
              </a:lnSpc>
              <a:buFont typeface="Arial" panose="020B0604020202020204" pitchFamily="34" charset="0"/>
              <a:buChar char="•"/>
            </a:pPr>
            <a:r>
              <a:rPr lang="en-US" sz="2000" b="1" dirty="0">
                <a:latin typeface="Arial" panose="020B0604020202020204" pitchFamily="34" charset="0"/>
                <a:cs typeface="Arial" panose="020B0604020202020204" pitchFamily="34" charset="0"/>
              </a:rPr>
              <a:t>July </a:t>
            </a:r>
            <a:r>
              <a:rPr lang="en-US" sz="2000" dirty="0">
                <a:latin typeface="Arial" panose="020B0604020202020204" pitchFamily="34" charset="0"/>
                <a:cs typeface="Arial" panose="020B0604020202020204" pitchFamily="34" charset="0"/>
              </a:rPr>
              <a:t>has highest revenue of </a:t>
            </a:r>
            <a:r>
              <a:rPr lang="en-IN" sz="2000" b="1" i="0" u="none" strike="noStrike" dirty="0">
                <a:solidFill>
                  <a:srgbClr val="000000"/>
                </a:solidFill>
                <a:effectLst/>
                <a:latin typeface="Arial" panose="020B0604020202020204" pitchFamily="34" charset="0"/>
              </a:rPr>
              <a:t>₹</a:t>
            </a:r>
            <a:r>
              <a:rPr lang="en-IN" sz="2000" b="1" i="0" u="none" strike="noStrike" dirty="0">
                <a:solidFill>
                  <a:srgbClr val="000000"/>
                </a:solidFill>
                <a:latin typeface="Arial" panose="020B0604020202020204" pitchFamily="34" charset="0"/>
              </a:rPr>
              <a:t>72557.90</a:t>
            </a:r>
            <a:r>
              <a:rPr lang="en-IN" sz="2000" i="0" u="none" strike="noStrike" dirty="0">
                <a:solidFill>
                  <a:srgbClr val="000000"/>
                </a:solidFill>
                <a:latin typeface="Arial" panose="020B0604020202020204" pitchFamily="34" charset="0"/>
              </a:rPr>
              <a:t>.</a:t>
            </a:r>
          </a:p>
          <a:p>
            <a:pPr marL="285750" indent="-285750">
              <a:buFont typeface="Arial" panose="020B0604020202020204" pitchFamily="34" charset="0"/>
              <a:buChar char="•"/>
            </a:pPr>
            <a:r>
              <a:rPr lang="en-IN" sz="2000" b="1" dirty="0">
                <a:solidFill>
                  <a:srgbClr val="000000"/>
                </a:solidFill>
                <a:latin typeface="Arial" panose="020B0604020202020204" pitchFamily="34" charset="0"/>
              </a:rPr>
              <a:t>October </a:t>
            </a:r>
            <a:r>
              <a:rPr lang="en-IN" sz="2000" dirty="0">
                <a:solidFill>
                  <a:srgbClr val="000000"/>
                </a:solidFill>
                <a:latin typeface="Arial" panose="020B0604020202020204" pitchFamily="34" charset="0"/>
              </a:rPr>
              <a:t>has least revenue of </a:t>
            </a:r>
            <a:r>
              <a:rPr lang="en-IN" sz="2000" b="1" i="0" u="none" strike="noStrike" dirty="0">
                <a:solidFill>
                  <a:srgbClr val="000000"/>
                </a:solidFill>
                <a:effectLst/>
                <a:latin typeface="Arial" panose="020B0604020202020204" pitchFamily="34" charset="0"/>
              </a:rPr>
              <a:t>₹64027.60</a:t>
            </a:r>
            <a:r>
              <a:rPr lang="en-IN" sz="2000" i="0" u="none" strike="noStrike" dirty="0">
                <a:solidFill>
                  <a:srgbClr val="000000"/>
                </a:solidFill>
                <a:effectLst/>
                <a:latin typeface="Arial" panose="020B0604020202020204" pitchFamily="34" charset="0"/>
              </a:rPr>
              <a:t>.</a:t>
            </a:r>
          </a:p>
          <a:p>
            <a:pPr marL="285750" indent="-285750">
              <a:buFont typeface="Arial" panose="020B0604020202020204" pitchFamily="34" charset="0"/>
              <a:buChar char="•"/>
            </a:pPr>
            <a:r>
              <a:rPr lang="en-IN" sz="2000" b="1" dirty="0">
                <a:solidFill>
                  <a:srgbClr val="000000"/>
                </a:solidFill>
                <a:latin typeface="Arial" panose="020B0604020202020204" pitchFamily="34" charset="0"/>
              </a:rPr>
              <a:t>March – July </a:t>
            </a:r>
            <a:r>
              <a:rPr lang="en-IN" sz="2000" dirty="0">
                <a:solidFill>
                  <a:srgbClr val="000000"/>
                </a:solidFill>
                <a:latin typeface="Arial" panose="020B0604020202020204" pitchFamily="34" charset="0"/>
              </a:rPr>
              <a:t>show increase in sales.</a:t>
            </a:r>
          </a:p>
          <a:p>
            <a:endParaRPr lang="en-IN" sz="2000" b="1" dirty="0">
              <a:solidFill>
                <a:srgbClr val="000000"/>
              </a:solidFill>
              <a:latin typeface="Arial" panose="020B0604020202020204" pitchFamily="34" charset="0"/>
            </a:endParaRPr>
          </a:p>
          <a:p>
            <a:endParaRPr lang="en-IN" sz="2000" b="1" dirty="0">
              <a:solidFill>
                <a:srgbClr val="000000"/>
              </a:solidFill>
              <a:latin typeface="Arial" panose="020B0604020202020204" pitchFamily="34" charset="0"/>
            </a:endParaRPr>
          </a:p>
          <a:p>
            <a:r>
              <a:rPr lang="en-IN" sz="2000" b="1" dirty="0">
                <a:solidFill>
                  <a:srgbClr val="000000"/>
                </a:solidFill>
                <a:latin typeface="Arial" panose="020B0604020202020204" pitchFamily="34" charset="0"/>
              </a:rPr>
              <a:t>Graph 2 </a:t>
            </a:r>
            <a:r>
              <a:rPr lang="en-IN" sz="2000" dirty="0">
                <a:solidFill>
                  <a:srgbClr val="000000"/>
                </a:solidFill>
                <a:latin typeface="Arial" panose="020B0604020202020204" pitchFamily="34" charset="0"/>
              </a:rPr>
              <a:t>shows </a:t>
            </a:r>
            <a:r>
              <a:rPr lang="en-IN" sz="2000" b="1" dirty="0">
                <a:solidFill>
                  <a:srgbClr val="000000"/>
                </a:solidFill>
                <a:latin typeface="Arial" panose="020B0604020202020204" pitchFamily="34" charset="0"/>
              </a:rPr>
              <a:t>total revenue </a:t>
            </a:r>
            <a:r>
              <a:rPr lang="en-IN" sz="2000" dirty="0">
                <a:solidFill>
                  <a:srgbClr val="000000"/>
                </a:solidFill>
                <a:latin typeface="Arial" panose="020B0604020202020204" pitchFamily="34" charset="0"/>
              </a:rPr>
              <a:t>of year 2015 which is </a:t>
            </a:r>
            <a:r>
              <a:rPr lang="en-IN" sz="3600" b="1" i="0" u="none" strike="noStrike" dirty="0">
                <a:solidFill>
                  <a:srgbClr val="000000"/>
                </a:solidFill>
                <a:effectLst/>
                <a:highlight>
                  <a:srgbClr val="00FFFF"/>
                </a:highlight>
                <a:latin typeface="Arial" panose="020B0604020202020204" pitchFamily="34" charset="0"/>
              </a:rPr>
              <a:t>₹817860.05</a:t>
            </a:r>
            <a:endParaRPr lang="en-IN" sz="2000" b="1" dirty="0">
              <a:highlight>
                <a:srgbClr val="00FFFF"/>
              </a:highlight>
            </a:endParaRPr>
          </a:p>
        </p:txBody>
      </p:sp>
    </p:spTree>
    <p:extLst>
      <p:ext uri="{BB962C8B-B14F-4D97-AF65-F5344CB8AC3E}">
        <p14:creationId xmlns:p14="http://schemas.microsoft.com/office/powerpoint/2010/main" val="2029050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3000"/>
            <a:extLst>
              <a:ext uri="{BEBA8EAE-BF5A-486C-A8C5-ECC9F3942E4B}">
                <a14:imgProps xmlns:a14="http://schemas.microsoft.com/office/drawing/2010/main">
                  <a14:imgLayer r:embed="rId3">
                    <a14:imgEffect>
                      <a14:sharpenSoften amount="-11000"/>
                    </a14:imgEffect>
                    <a14:imgEffect>
                      <a14:brightnessContrast bright="-9000" contrast="-8000"/>
                    </a14:imgEffect>
                  </a14:imgLayer>
                </a14:imgProps>
              </a:ext>
              <a:ext uri="{837473B0-CC2E-450A-ABE3-18F120FF3D39}">
                <a1611:picAttrSrcUrl xmlns:a1611="http://schemas.microsoft.com/office/drawing/2016/11/main" r:id="rId4"/>
              </a:ext>
            </a:extLst>
          </a:blip>
          <a:srcRect/>
          <a:tile tx="-412750" ty="-5054600" sx="100000" sy="100000" flip="none" algn="br"/>
        </a:blipFill>
        <a:effectLst/>
      </p:bgPr>
    </p:bg>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92C73740-C55D-33AD-AB99-EE1100029EE3}"/>
              </a:ext>
            </a:extLst>
          </p:cNvPr>
          <p:cNvSpPr/>
          <p:nvPr/>
        </p:nvSpPr>
        <p:spPr>
          <a:xfrm>
            <a:off x="1713053" y="526778"/>
            <a:ext cx="8765894" cy="738002"/>
          </a:xfrm>
          <a:prstGeom prst="roundRect">
            <a:avLst/>
          </a:prstGeom>
          <a:gradFill>
            <a:gsLst>
              <a:gs pos="0">
                <a:schemeClr val="accent1">
                  <a:lumMod val="5000"/>
                  <a:lumOff val="95000"/>
                </a:schemeClr>
              </a:gs>
              <a:gs pos="74000">
                <a:schemeClr val="accent1">
                  <a:lumMod val="45000"/>
                  <a:lumOff val="55000"/>
                </a:schemeClr>
              </a:gs>
              <a:gs pos="58000">
                <a:schemeClr val="accent1">
                  <a:lumMod val="45000"/>
                  <a:lumOff val="55000"/>
                </a:schemeClr>
              </a:gs>
              <a:gs pos="100000">
                <a:schemeClr val="accent1">
                  <a:lumMod val="30000"/>
                  <a:lumOff val="70000"/>
                </a:schemeClr>
              </a:gs>
            </a:gsLst>
            <a:lin ang="5400000" scaled="1"/>
          </a:gradFill>
          <a:ln w="22225">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a:xfrm>
            <a:off x="838199" y="526778"/>
            <a:ext cx="10551290" cy="738002"/>
          </a:xfrm>
        </p:spPr>
        <p:txBody>
          <a:bodyPr/>
          <a:lstStyle/>
          <a:p>
            <a:r>
              <a:rPr lang="en-US" sz="3600" dirty="0"/>
              <a:t>4.</a:t>
            </a:r>
            <a:r>
              <a:rPr lang="en-US" sz="3600" b="1" dirty="0"/>
              <a:t>Monthly &amp; Seasonal Sales Analysis</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6"/>
          </p:nvPr>
        </p:nvSpPr>
        <p:spPr/>
        <p:txBody>
          <a:bodyPr/>
          <a:lstStyle/>
          <a:p>
            <a:endParaRPr lang="en-US" dirty="0"/>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9"/>
          </p:nvPr>
        </p:nvSpPr>
        <p:spPr/>
        <p:txBody>
          <a:bodyPr/>
          <a:lstStyle/>
          <a:p>
            <a:endParaRPr lang="en-US" dirty="0"/>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9</a:t>
            </a:fld>
            <a:endParaRPr lang="en-US" dirty="0"/>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dirty="0"/>
              <a:t>Presentation title</a:t>
            </a:r>
          </a:p>
        </p:txBody>
      </p:sp>
      <p:sp>
        <p:nvSpPr>
          <p:cNvPr id="37" name="Date Placeholder 36">
            <a:extLst>
              <a:ext uri="{FF2B5EF4-FFF2-40B4-BE49-F238E27FC236}">
                <a16:creationId xmlns:a16="http://schemas.microsoft.com/office/drawing/2014/main" id="{FC12385A-2C7F-F62F-660D-F6C459FC1D53}"/>
              </a:ext>
            </a:extLst>
          </p:cNvPr>
          <p:cNvSpPr>
            <a:spLocks noGrp="1"/>
          </p:cNvSpPr>
          <p:nvPr>
            <p:ph type="dt" sz="half" idx="10"/>
          </p:nvPr>
        </p:nvSpPr>
        <p:spPr/>
        <p:txBody>
          <a:bodyPr/>
          <a:lstStyle/>
          <a:p>
            <a:r>
              <a:rPr lang="en-US" dirty="0"/>
              <a:t>20XX</a:t>
            </a:r>
          </a:p>
        </p:txBody>
      </p:sp>
      <p:sp>
        <p:nvSpPr>
          <p:cNvPr id="10" name="Content Placeholder 9">
            <a:extLst>
              <a:ext uri="{FF2B5EF4-FFF2-40B4-BE49-F238E27FC236}">
                <a16:creationId xmlns:a16="http://schemas.microsoft.com/office/drawing/2014/main" id="{E3A734FE-8477-3327-2EDE-25A15C97A7E3}"/>
              </a:ext>
            </a:extLst>
          </p:cNvPr>
          <p:cNvSpPr>
            <a:spLocks noGrp="1"/>
          </p:cNvSpPr>
          <p:nvPr>
            <p:ph sz="half" idx="13"/>
          </p:nvPr>
        </p:nvSpPr>
        <p:spPr/>
        <p:txBody>
          <a:bodyPr/>
          <a:lstStyle/>
          <a:p>
            <a:endParaRPr lang="en-IN"/>
          </a:p>
        </p:txBody>
      </p:sp>
      <p:graphicFrame>
        <p:nvGraphicFramePr>
          <p:cNvPr id="15" name="Content Placeholder 14">
            <a:extLst>
              <a:ext uri="{FF2B5EF4-FFF2-40B4-BE49-F238E27FC236}">
                <a16:creationId xmlns:a16="http://schemas.microsoft.com/office/drawing/2014/main" id="{4792B6BC-8736-4191-A604-2A2DF5C48203}"/>
              </a:ext>
            </a:extLst>
          </p:cNvPr>
          <p:cNvGraphicFramePr>
            <a:graphicFrameLocks noGrp="1"/>
          </p:cNvGraphicFramePr>
          <p:nvPr>
            <p:ph sz="half" idx="20"/>
            <p:extLst>
              <p:ext uri="{D42A27DB-BD31-4B8C-83A1-F6EECF244321}">
                <p14:modId xmlns:p14="http://schemas.microsoft.com/office/powerpoint/2010/main" val="3978953995"/>
              </p:ext>
            </p:extLst>
          </p:nvPr>
        </p:nvGraphicFramePr>
        <p:xfrm>
          <a:off x="8247889" y="1956817"/>
          <a:ext cx="3246119" cy="398678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Content Placeholder 16">
            <a:extLst>
              <a:ext uri="{FF2B5EF4-FFF2-40B4-BE49-F238E27FC236}">
                <a16:creationId xmlns:a16="http://schemas.microsoft.com/office/drawing/2014/main" id="{49416146-1B6E-48A6-965C-24B1F5E34618}"/>
              </a:ext>
            </a:extLst>
          </p:cNvPr>
          <p:cNvGraphicFramePr>
            <a:graphicFrameLocks noGrp="1"/>
          </p:cNvGraphicFramePr>
          <p:nvPr>
            <p:ph sz="half" idx="2"/>
            <p:extLst>
              <p:ext uri="{D42A27DB-BD31-4B8C-83A1-F6EECF244321}">
                <p14:modId xmlns:p14="http://schemas.microsoft.com/office/powerpoint/2010/main" val="745032629"/>
              </p:ext>
            </p:extLst>
          </p:nvPr>
        </p:nvGraphicFramePr>
        <p:xfrm>
          <a:off x="685798" y="1956817"/>
          <a:ext cx="3246122" cy="3986782"/>
        </p:xfrm>
        <a:graphic>
          <a:graphicData uri="http://schemas.openxmlformats.org/drawingml/2006/chart">
            <c:chart xmlns:c="http://schemas.openxmlformats.org/drawingml/2006/chart" xmlns:r="http://schemas.openxmlformats.org/officeDocument/2006/relationships" r:id="rId6"/>
          </a:graphicData>
        </a:graphic>
      </p:graphicFrame>
      <p:sp>
        <p:nvSpPr>
          <p:cNvPr id="19" name="TextBox 18">
            <a:extLst>
              <a:ext uri="{FF2B5EF4-FFF2-40B4-BE49-F238E27FC236}">
                <a16:creationId xmlns:a16="http://schemas.microsoft.com/office/drawing/2014/main" id="{766F79D4-C0CD-BAC1-C861-1C75C5D90390}"/>
              </a:ext>
            </a:extLst>
          </p:cNvPr>
          <p:cNvSpPr txBox="1"/>
          <p:nvPr/>
        </p:nvSpPr>
        <p:spPr>
          <a:xfrm>
            <a:off x="1286236" y="1505767"/>
            <a:ext cx="2129549" cy="369332"/>
          </a:xfrm>
          <a:prstGeom prst="rect">
            <a:avLst/>
          </a:prstGeom>
          <a:noFill/>
        </p:spPr>
        <p:txBody>
          <a:bodyPr wrap="square" rtlCol="0">
            <a:spAutoFit/>
          </a:bodyPr>
          <a:lstStyle/>
          <a:p>
            <a:pPr algn="ctr"/>
            <a:r>
              <a:rPr lang="en-US" b="1" dirty="0"/>
              <a:t>GRAPH 1</a:t>
            </a:r>
            <a:endParaRPr lang="en-IN" b="1" dirty="0"/>
          </a:p>
        </p:txBody>
      </p:sp>
      <p:sp>
        <p:nvSpPr>
          <p:cNvPr id="21" name="TextBox 20">
            <a:extLst>
              <a:ext uri="{FF2B5EF4-FFF2-40B4-BE49-F238E27FC236}">
                <a16:creationId xmlns:a16="http://schemas.microsoft.com/office/drawing/2014/main" id="{C63E4F41-1E5D-7E7F-B577-2D7256D268D4}"/>
              </a:ext>
            </a:extLst>
          </p:cNvPr>
          <p:cNvSpPr txBox="1"/>
          <p:nvPr/>
        </p:nvSpPr>
        <p:spPr>
          <a:xfrm>
            <a:off x="8776215" y="1505767"/>
            <a:ext cx="2129549" cy="369332"/>
          </a:xfrm>
          <a:prstGeom prst="rect">
            <a:avLst/>
          </a:prstGeom>
          <a:noFill/>
        </p:spPr>
        <p:txBody>
          <a:bodyPr wrap="square" rtlCol="0">
            <a:spAutoFit/>
          </a:bodyPr>
          <a:lstStyle/>
          <a:p>
            <a:pPr algn="ctr"/>
            <a:r>
              <a:rPr lang="en-US" b="1" dirty="0"/>
              <a:t>GRAPH 2</a:t>
            </a:r>
            <a:endParaRPr lang="en-IN" b="1" dirty="0"/>
          </a:p>
        </p:txBody>
      </p:sp>
      <p:sp>
        <p:nvSpPr>
          <p:cNvPr id="24" name="TextBox 23">
            <a:extLst>
              <a:ext uri="{FF2B5EF4-FFF2-40B4-BE49-F238E27FC236}">
                <a16:creationId xmlns:a16="http://schemas.microsoft.com/office/drawing/2014/main" id="{2576B3D1-0568-5330-66D3-12007924ED31}"/>
              </a:ext>
            </a:extLst>
          </p:cNvPr>
          <p:cNvSpPr txBox="1"/>
          <p:nvPr/>
        </p:nvSpPr>
        <p:spPr>
          <a:xfrm>
            <a:off x="4306534" y="1956817"/>
            <a:ext cx="3680750" cy="4215436"/>
          </a:xfrm>
          <a:prstGeom prst="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ln w="22225">
            <a:solidFill>
              <a:schemeClr val="dk1">
                <a:shade val="15000"/>
              </a:schemeClr>
            </a:solidFill>
          </a:ln>
        </p:spPr>
        <p:txBody>
          <a:bodyPr wrap="square" rtlCol="0">
            <a:noAutofit/>
          </a:bodyPr>
          <a:lstStyle/>
          <a:p>
            <a:pPr algn="just"/>
            <a:r>
              <a:rPr lang="en-US" sz="2000" b="1" u="sng" dirty="0"/>
              <a:t>GRAPH 1:</a:t>
            </a:r>
            <a:endParaRPr lang="en-US" sz="1600" b="1" u="sng" dirty="0"/>
          </a:p>
          <a:p>
            <a:pPr algn="just"/>
            <a:r>
              <a:rPr lang="en-US" sz="1600" dirty="0">
                <a:latin typeface="Arial" panose="020B0604020202020204" pitchFamily="34" charset="0"/>
                <a:cs typeface="Arial" panose="020B0604020202020204" pitchFamily="34" charset="0"/>
              </a:rPr>
              <a:t>This graph shows monthly orders for 2015.</a:t>
            </a:r>
          </a:p>
          <a:p>
            <a:pPr marL="171450" indent="-171450" algn="just">
              <a:buFont typeface="Arial" panose="020B0604020202020204" pitchFamily="34" charset="0"/>
              <a:buChar char="•"/>
            </a:pPr>
            <a:r>
              <a:rPr lang="en-US" sz="1400" b="1"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July</a:t>
            </a:r>
            <a:r>
              <a:rPr lang="en-US" sz="1600" dirty="0">
                <a:latin typeface="Arial" panose="020B0604020202020204" pitchFamily="34" charset="0"/>
                <a:cs typeface="Arial" panose="020B0604020202020204" pitchFamily="34" charset="0"/>
              </a:rPr>
              <a:t> month has most number of sales followed by </a:t>
            </a:r>
            <a:r>
              <a:rPr lang="en-US" sz="1600" b="1" dirty="0">
                <a:latin typeface="Arial" panose="020B0604020202020204" pitchFamily="34" charset="0"/>
                <a:cs typeface="Arial" panose="020B0604020202020204" pitchFamily="34" charset="0"/>
              </a:rPr>
              <a:t>May</a:t>
            </a:r>
            <a:r>
              <a:rPr lang="en-US" sz="1600" dirty="0">
                <a:latin typeface="Arial" panose="020B0604020202020204" pitchFamily="34" charset="0"/>
                <a:cs typeface="Arial" panose="020B0604020202020204" pitchFamily="34" charset="0"/>
              </a:rPr>
              <a:t>, then </a:t>
            </a:r>
            <a:r>
              <a:rPr lang="en-US" sz="1600" b="1" dirty="0">
                <a:latin typeface="Arial" panose="020B0604020202020204" pitchFamily="34" charset="0"/>
                <a:cs typeface="Arial" panose="020B0604020202020204" pitchFamily="34" charset="0"/>
              </a:rPr>
              <a:t>March</a:t>
            </a:r>
            <a:r>
              <a:rPr lang="en-US" sz="1400" dirty="0">
                <a:latin typeface="Arial" panose="020B0604020202020204" pitchFamily="34" charset="0"/>
                <a:cs typeface="Arial" panose="020B0604020202020204" pitchFamily="34" charset="0"/>
              </a:rPr>
              <a:t>.</a:t>
            </a:r>
          </a:p>
          <a:p>
            <a:pPr marL="171450" indent="-171450" algn="just">
              <a:buFont typeface="Arial" panose="020B0604020202020204" pitchFamily="34" charset="0"/>
              <a:buChar char="•"/>
            </a:pPr>
            <a:endParaRPr lang="en-US" sz="1400" b="1" dirty="0">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lang="en-US" sz="1600" b="1" dirty="0">
                <a:latin typeface="Arial" panose="020B0604020202020204" pitchFamily="34" charset="0"/>
                <a:cs typeface="Arial" panose="020B0604020202020204" pitchFamily="34" charset="0"/>
              </a:rPr>
              <a:t>September &amp; October </a:t>
            </a:r>
            <a:r>
              <a:rPr lang="en-US" sz="1600" dirty="0">
                <a:latin typeface="Arial" panose="020B0604020202020204" pitchFamily="34" charset="0"/>
                <a:cs typeface="Arial" panose="020B0604020202020204" pitchFamily="34" charset="0"/>
              </a:rPr>
              <a:t>have least number of sales.</a:t>
            </a:r>
          </a:p>
          <a:p>
            <a:pPr marL="171450" indent="-171450" algn="just">
              <a:buFont typeface="Arial" panose="020B0604020202020204" pitchFamily="34" charset="0"/>
              <a:buChar char="•"/>
            </a:pPr>
            <a:endParaRPr lang="en-US" sz="1400" b="1" dirty="0">
              <a:latin typeface="Arial" panose="020B0604020202020204" pitchFamily="34" charset="0"/>
              <a:cs typeface="Arial" panose="020B0604020202020204" pitchFamily="34" charset="0"/>
            </a:endParaRPr>
          </a:p>
          <a:p>
            <a:pPr algn="just"/>
            <a:r>
              <a:rPr lang="en-US" sz="2000" b="1" u="sng" dirty="0">
                <a:cs typeface="Arial" panose="020B0604020202020204" pitchFamily="34" charset="0"/>
              </a:rPr>
              <a:t>GRAPH 2:</a:t>
            </a:r>
          </a:p>
          <a:p>
            <a:pPr algn="just">
              <a:lnSpc>
                <a:spcPct val="150000"/>
              </a:lnSpc>
            </a:pPr>
            <a:r>
              <a:rPr lang="en-US" sz="1600" dirty="0">
                <a:latin typeface="Arial" panose="020B0604020202020204" pitchFamily="34" charset="0"/>
                <a:cs typeface="Arial" panose="020B0604020202020204" pitchFamily="34" charset="0"/>
              </a:rPr>
              <a:t>This graph shows the seasonality or the seasons having most sales.</a:t>
            </a:r>
          </a:p>
          <a:p>
            <a:pPr marL="171450" indent="-171450" algn="just">
              <a:buFont typeface="Arial" panose="020B0604020202020204" pitchFamily="34" charset="0"/>
              <a:buChar char="•"/>
            </a:pPr>
            <a:r>
              <a:rPr lang="en-US" sz="1600" b="1" dirty="0">
                <a:latin typeface="Arial" panose="020B0604020202020204" pitchFamily="34" charset="0"/>
                <a:cs typeface="Arial" panose="020B0604020202020204" pitchFamily="34" charset="0"/>
              </a:rPr>
              <a:t>Summer, Spring &amp; Rainy </a:t>
            </a:r>
            <a:r>
              <a:rPr lang="en-US" sz="1600" dirty="0">
                <a:latin typeface="Arial" panose="020B0604020202020204" pitchFamily="34" charset="0"/>
                <a:cs typeface="Arial" panose="020B0604020202020204" pitchFamily="34" charset="0"/>
              </a:rPr>
              <a:t>seasons have most sales</a:t>
            </a:r>
            <a:r>
              <a:rPr lang="en-US"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IN" sz="1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180208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{C4B904E1-536A-4FBA-9284-197DFD89A740}tf11429527_win32</Template>
  <TotalTime>1597</TotalTime>
  <Words>650</Words>
  <Application>Microsoft Office PowerPoint</Application>
  <PresentationFormat>Widescreen</PresentationFormat>
  <Paragraphs>131</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Century Gothic</vt:lpstr>
      <vt:lpstr>DM Sans Medium</vt:lpstr>
      <vt:lpstr>Karla</vt:lpstr>
      <vt:lpstr>Univers Condensed Light</vt:lpstr>
      <vt:lpstr>Univers Condensed Light (Body)</vt:lpstr>
      <vt:lpstr>Office Theme</vt:lpstr>
      <vt:lpstr>PIZZA PLACE SALES ANALYSIS</vt:lpstr>
      <vt:lpstr>Contents</vt:lpstr>
      <vt:lpstr>Introduction </vt:lpstr>
      <vt:lpstr>Goals &amp;      KPIs</vt:lpstr>
      <vt:lpstr>Recommended         Analysis</vt:lpstr>
      <vt:lpstr>1. Average Customers Per Day</vt:lpstr>
      <vt:lpstr>2. Peak Hours Of The Day</vt:lpstr>
      <vt:lpstr>PowerPoint Presentation</vt:lpstr>
      <vt:lpstr>4.Monthly &amp; Seasonal Sales Analysis</vt:lpstr>
      <vt:lpstr>Suggestions </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PLACE SALES ANALYSIS</dc:title>
  <dc:creator>AKASH RAJ NIGAM</dc:creator>
  <cp:lastModifiedBy>AKASH RAJ NIGAM</cp:lastModifiedBy>
  <cp:revision>1</cp:revision>
  <dcterms:created xsi:type="dcterms:W3CDTF">2024-03-03T15:00:05Z</dcterms:created>
  <dcterms:modified xsi:type="dcterms:W3CDTF">2024-03-04T17:37:31Z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